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81" r:id="rId5"/>
    <p:sldId id="294" r:id="rId6"/>
    <p:sldId id="288" r:id="rId7"/>
    <p:sldId id="293" r:id="rId8"/>
    <p:sldId id="266" r:id="rId9"/>
    <p:sldId id="276" r:id="rId10"/>
    <p:sldId id="262" r:id="rId11"/>
    <p:sldId id="290" r:id="rId12"/>
    <p:sldId id="267" r:id="rId13"/>
    <p:sldId id="291" r:id="rId14"/>
    <p:sldId id="292" r:id="rId15"/>
    <p:sldId id="295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96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AC6DBA-C7FB-5351-0406-F95B18418272}" v="7" dt="2025-08-28T21:20:02.446"/>
    <p1510:client id="{C70CC626-3222-3413-F1A2-F9945656FF97}" v="2" dt="2025-08-28T20:45:25.021"/>
    <p1510:client id="{DE1243E7-CE55-09E6-E48A-B112DEB2496A}" v="4" dt="2025-08-29T14:19:52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E3ABEA15-A727-B317-EFC2-B9A3C671FFFC}"/>
    <pc:docChg chg="modSld">
      <pc:chgData name="" userId="" providerId="" clId="Web-{E3ABEA15-A727-B317-EFC2-B9A3C671FFFC}" dt="2025-08-13T15:05:03.968" v="0" actId="20577"/>
      <pc:docMkLst>
        <pc:docMk/>
      </pc:docMkLst>
      <pc:sldChg chg="modSp">
        <pc:chgData name="" userId="" providerId="" clId="Web-{E3ABEA15-A727-B317-EFC2-B9A3C671FFFC}" dt="2025-08-13T15:05:03.968" v="0" actId="20577"/>
        <pc:sldMkLst>
          <pc:docMk/>
          <pc:sldMk cId="2713081774" sldId="281"/>
        </pc:sldMkLst>
        <pc:spChg chg="mod">
          <ac:chgData name="" userId="" providerId="" clId="Web-{E3ABEA15-A727-B317-EFC2-B9A3C671FFFC}" dt="2025-08-13T15:05:03.968" v="0" actId="20577"/>
          <ac:spMkLst>
            <pc:docMk/>
            <pc:sldMk cId="2713081774" sldId="281"/>
            <ac:spMk id="2" creationId="{9A96926C-0C8B-4D73-AC73-3E7379AA0471}"/>
          </ac:spMkLst>
        </pc:spChg>
      </pc:sldChg>
    </pc:docChg>
  </pc:docChgLst>
  <pc:docChgLst>
    <pc:chgData name="Josselin Bourges" userId="S::josselin.bourges@un.org::2853f2c9-8004-4548-bb73-10249e173b61" providerId="AD" clId="Web-{E3ABEA15-A727-B317-EFC2-B9A3C671FFFC}"/>
    <pc:docChg chg="addSld delSld modSld">
      <pc:chgData name="Josselin Bourges" userId="S::josselin.bourges@un.org::2853f2c9-8004-4548-bb73-10249e173b61" providerId="AD" clId="Web-{E3ABEA15-A727-B317-EFC2-B9A3C671FFFC}" dt="2025-08-13T16:04:11.342" v="198"/>
      <pc:docMkLst>
        <pc:docMk/>
      </pc:docMkLst>
      <pc:sldChg chg="modSp mod setBg">
        <pc:chgData name="Josselin Bourges" userId="S::josselin.bourges@un.org::2853f2c9-8004-4548-bb73-10249e173b61" providerId="AD" clId="Web-{E3ABEA15-A727-B317-EFC2-B9A3C671FFFC}" dt="2025-08-13T15:48:38.606" v="162" actId="14100"/>
        <pc:sldMkLst>
          <pc:docMk/>
          <pc:sldMk cId="3474446520" sldId="262"/>
        </pc:sldMkLst>
        <pc:spChg chg="mod">
          <ac:chgData name="Josselin Bourges" userId="S::josselin.bourges@un.org::2853f2c9-8004-4548-bb73-10249e173b61" providerId="AD" clId="Web-{E3ABEA15-A727-B317-EFC2-B9A3C671FFFC}" dt="2025-08-13T15:29:46.630" v="154" actId="20577"/>
          <ac:spMkLst>
            <pc:docMk/>
            <pc:sldMk cId="3474446520" sldId="262"/>
            <ac:spMk id="2" creationId="{AA5D5FAC-187A-4224-898F-839D651D30B1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5:48:38.606" v="162" actId="14100"/>
          <ac:spMkLst>
            <pc:docMk/>
            <pc:sldMk cId="3474446520" sldId="262"/>
            <ac:spMk id="5" creationId="{43089CB6-7227-AC50-16BC-6DB058D2E649}"/>
          </ac:spMkLst>
        </pc:spChg>
      </pc:sldChg>
      <pc:sldChg chg="modSp">
        <pc:chgData name="Josselin Bourges" userId="S::josselin.bourges@un.org::2853f2c9-8004-4548-bb73-10249e173b61" providerId="AD" clId="Web-{E3ABEA15-A727-B317-EFC2-B9A3C671FFFC}" dt="2025-08-13T15:27:21.429" v="128" actId="1076"/>
        <pc:sldMkLst>
          <pc:docMk/>
          <pc:sldMk cId="2056460221" sldId="266"/>
        </pc:sldMkLst>
        <pc:spChg chg="mod">
          <ac:chgData name="Josselin Bourges" userId="S::josselin.bourges@un.org::2853f2c9-8004-4548-bb73-10249e173b61" providerId="AD" clId="Web-{E3ABEA15-A727-B317-EFC2-B9A3C671FFFC}" dt="2025-08-13T15:23:18.245" v="76" actId="20577"/>
          <ac:spMkLst>
            <pc:docMk/>
            <pc:sldMk cId="2056460221" sldId="266"/>
            <ac:spMk id="2" creationId="{DC5C4319-256A-48DE-B758-154951F0C3B1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5:27:21.226" v="127" actId="20577"/>
          <ac:spMkLst>
            <pc:docMk/>
            <pc:sldMk cId="2056460221" sldId="266"/>
            <ac:spMk id="9" creationId="{98A243FC-2D20-4365-B288-6BF873D1B7BF}"/>
          </ac:spMkLst>
        </pc:spChg>
        <pc:picChg chg="mod">
          <ac:chgData name="Josselin Bourges" userId="S::josselin.bourges@un.org::2853f2c9-8004-4548-bb73-10249e173b61" providerId="AD" clId="Web-{E3ABEA15-A727-B317-EFC2-B9A3C671FFFC}" dt="2025-08-13T15:27:21.429" v="128" actId="1076"/>
          <ac:picMkLst>
            <pc:docMk/>
            <pc:sldMk cId="2056460221" sldId="266"/>
            <ac:picMk id="3" creationId="{0974BC84-7CFF-35E1-5870-39D4B1521987}"/>
          </ac:picMkLst>
        </pc:picChg>
      </pc:sldChg>
      <pc:sldChg chg="modSp">
        <pc:chgData name="Josselin Bourges" userId="S::josselin.bourges@un.org::2853f2c9-8004-4548-bb73-10249e173b61" providerId="AD" clId="Web-{E3ABEA15-A727-B317-EFC2-B9A3C671FFFC}" dt="2025-08-13T16:03:22.731" v="195" actId="20577"/>
        <pc:sldMkLst>
          <pc:docMk/>
          <pc:sldMk cId="438729468" sldId="267"/>
        </pc:sldMkLst>
        <pc:spChg chg="mod">
          <ac:chgData name="Josselin Bourges" userId="S::josselin.bourges@un.org::2853f2c9-8004-4548-bb73-10249e173b61" providerId="AD" clId="Web-{E3ABEA15-A727-B317-EFC2-B9A3C671FFFC}" dt="2025-08-13T16:02:12.385" v="189" actId="20577"/>
          <ac:spMkLst>
            <pc:docMk/>
            <pc:sldMk cId="438729468" sldId="267"/>
            <ac:spMk id="2" creationId="{3363C265-0F28-4EAE-89AE-83A71FAA01CC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6:03:22.731" v="195" actId="20577"/>
          <ac:spMkLst>
            <pc:docMk/>
            <pc:sldMk cId="438729468" sldId="267"/>
            <ac:spMk id="4" creationId="{5F201F62-71CA-D512-9225-C195A77C00F2}"/>
          </ac:spMkLst>
        </pc:spChg>
      </pc:sldChg>
      <pc:sldChg chg="del">
        <pc:chgData name="Josselin Bourges" userId="S::josselin.bourges@un.org::2853f2c9-8004-4548-bb73-10249e173b61" providerId="AD" clId="Web-{E3ABEA15-A727-B317-EFC2-B9A3C671FFFC}" dt="2025-08-13T15:09:58.214" v="19"/>
        <pc:sldMkLst>
          <pc:docMk/>
          <pc:sldMk cId="2982070104" sldId="275"/>
        </pc:sldMkLst>
      </pc:sldChg>
      <pc:sldChg chg="modSp">
        <pc:chgData name="Josselin Bourges" userId="S::josselin.bourges@un.org::2853f2c9-8004-4548-bb73-10249e173b61" providerId="AD" clId="Web-{E3ABEA15-A727-B317-EFC2-B9A3C671FFFC}" dt="2025-08-13T15:27:50.166" v="138" actId="20577"/>
        <pc:sldMkLst>
          <pc:docMk/>
          <pc:sldMk cId="2950728046" sldId="276"/>
        </pc:sldMkLst>
        <pc:spChg chg="mod">
          <ac:chgData name="Josselin Bourges" userId="S::josselin.bourges@un.org::2853f2c9-8004-4548-bb73-10249e173b61" providerId="AD" clId="Web-{E3ABEA15-A727-B317-EFC2-B9A3C671FFFC}" dt="2025-08-13T15:25:10.858" v="91" actId="20577"/>
          <ac:spMkLst>
            <pc:docMk/>
            <pc:sldMk cId="2950728046" sldId="276"/>
            <ac:spMk id="2" creationId="{F9235E24-37EE-4A50-83CD-04414A1993B2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5:27:50.166" v="138" actId="20577"/>
          <ac:spMkLst>
            <pc:docMk/>
            <pc:sldMk cId="2950728046" sldId="276"/>
            <ac:spMk id="3" creationId="{807598B7-0886-44B6-AF5E-2446CB0F5295}"/>
          </ac:spMkLst>
        </pc:spChg>
      </pc:sldChg>
      <pc:sldChg chg="modSp">
        <pc:chgData name="Josselin Bourges" userId="S::josselin.bourges@un.org::2853f2c9-8004-4548-bb73-10249e173b61" providerId="AD" clId="Web-{E3ABEA15-A727-B317-EFC2-B9A3C671FFFC}" dt="2025-08-13T15:09:16.867" v="15" actId="20577"/>
        <pc:sldMkLst>
          <pc:docMk/>
          <pc:sldMk cId="2713081774" sldId="281"/>
        </pc:sldMkLst>
        <pc:spChg chg="mod">
          <ac:chgData name="Josselin Bourges" userId="S::josselin.bourges@un.org::2853f2c9-8004-4548-bb73-10249e173b61" providerId="AD" clId="Web-{E3ABEA15-A727-B317-EFC2-B9A3C671FFFC}" dt="2025-08-13T15:09:16.867" v="15" actId="20577"/>
          <ac:spMkLst>
            <pc:docMk/>
            <pc:sldMk cId="2713081774" sldId="281"/>
            <ac:spMk id="2" creationId="{9A96926C-0C8B-4D73-AC73-3E7379AA0471}"/>
          </ac:spMkLst>
        </pc:spChg>
      </pc:sldChg>
      <pc:sldChg chg="modSp">
        <pc:chgData name="Josselin Bourges" userId="S::josselin.bourges@un.org::2853f2c9-8004-4548-bb73-10249e173b61" providerId="AD" clId="Web-{E3ABEA15-A727-B317-EFC2-B9A3C671FFFC}" dt="2025-08-13T15:10:23.013" v="22" actId="20577"/>
        <pc:sldMkLst>
          <pc:docMk/>
          <pc:sldMk cId="91420380" sldId="288"/>
        </pc:sldMkLst>
        <pc:spChg chg="mod">
          <ac:chgData name="Josselin Bourges" userId="S::josselin.bourges@un.org::2853f2c9-8004-4548-bb73-10249e173b61" providerId="AD" clId="Web-{E3ABEA15-A727-B317-EFC2-B9A3C671FFFC}" dt="2025-08-13T15:10:23.013" v="22" actId="20577"/>
          <ac:spMkLst>
            <pc:docMk/>
            <pc:sldMk cId="91420380" sldId="288"/>
            <ac:spMk id="3" creationId="{FC7D55CC-DA87-4F54-86D6-95CFCE947EA4}"/>
          </ac:spMkLst>
        </pc:spChg>
      </pc:sldChg>
      <pc:sldChg chg="del">
        <pc:chgData name="Josselin Bourges" userId="S::josselin.bourges@un.org::2853f2c9-8004-4548-bb73-10249e173b61" providerId="AD" clId="Web-{E3ABEA15-A727-B317-EFC2-B9A3C671FFFC}" dt="2025-08-13T15:11:10.375" v="26"/>
        <pc:sldMkLst>
          <pc:docMk/>
          <pc:sldMk cId="2361525602" sldId="289"/>
        </pc:sldMkLst>
      </pc:sldChg>
      <pc:sldChg chg="addSp delSp modSp">
        <pc:chgData name="Josselin Bourges" userId="S::josselin.bourges@un.org::2853f2c9-8004-4548-bb73-10249e173b61" providerId="AD" clId="Web-{E3ABEA15-A727-B317-EFC2-B9A3C671FFFC}" dt="2025-08-13T16:02:00.869" v="184" actId="1076"/>
        <pc:sldMkLst>
          <pc:docMk/>
          <pc:sldMk cId="3708479616" sldId="290"/>
        </pc:sldMkLst>
        <pc:spChg chg="mod">
          <ac:chgData name="Josselin Bourges" userId="S::josselin.bourges@un.org::2853f2c9-8004-4548-bb73-10249e173b61" providerId="AD" clId="Web-{E3ABEA15-A727-B317-EFC2-B9A3C671FFFC}" dt="2025-08-13T15:58:44.988" v="163" actId="20577"/>
          <ac:spMkLst>
            <pc:docMk/>
            <pc:sldMk cId="3708479616" sldId="290"/>
            <ac:spMk id="2" creationId="{3BBD5FAD-F47C-4DB1-AECC-6D80142B525B}"/>
          </ac:spMkLst>
        </pc:spChg>
        <pc:picChg chg="add mod">
          <ac:chgData name="Josselin Bourges" userId="S::josselin.bourges@un.org::2853f2c9-8004-4548-bb73-10249e173b61" providerId="AD" clId="Web-{E3ABEA15-A727-B317-EFC2-B9A3C671FFFC}" dt="2025-08-13T16:02:00.869" v="184" actId="1076"/>
          <ac:picMkLst>
            <pc:docMk/>
            <pc:sldMk cId="3708479616" sldId="290"/>
            <ac:picMk id="5" creationId="{57F2B595-0DEB-8BB7-E41C-29363A54446D}"/>
          </ac:picMkLst>
        </pc:picChg>
      </pc:sldChg>
      <pc:sldChg chg="addSp delSp modSp">
        <pc:chgData name="Josselin Bourges" userId="S::josselin.bourges@un.org::2853f2c9-8004-4548-bb73-10249e173b61" providerId="AD" clId="Web-{E3ABEA15-A727-B317-EFC2-B9A3C671FFFC}" dt="2025-08-13T16:04:11.342" v="198"/>
        <pc:sldMkLst>
          <pc:docMk/>
          <pc:sldMk cId="721306733" sldId="291"/>
        </pc:sldMkLst>
        <pc:spChg chg="mod">
          <ac:chgData name="Josselin Bourges" userId="S::josselin.bourges@un.org::2853f2c9-8004-4548-bb73-10249e173b61" providerId="AD" clId="Web-{E3ABEA15-A727-B317-EFC2-B9A3C671FFFC}" dt="2025-08-13T16:02:17.417" v="194" actId="20577"/>
          <ac:spMkLst>
            <pc:docMk/>
            <pc:sldMk cId="721306733" sldId="291"/>
            <ac:spMk id="2" creationId="{FC4D6436-149E-4023-A8DC-E6CD22B6E461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6:03:45.466" v="196" actId="20577"/>
          <ac:spMkLst>
            <pc:docMk/>
            <pc:sldMk cId="721306733" sldId="291"/>
            <ac:spMk id="5" creationId="{5F484885-FDD9-564F-6414-DCEE1D4EC044}"/>
          </ac:spMkLst>
        </pc:spChg>
        <pc:graphicFrameChg chg="add mod">
          <ac:chgData name="Josselin Bourges" userId="S::josselin.bourges@un.org::2853f2c9-8004-4548-bb73-10249e173b61" providerId="AD" clId="Web-{E3ABEA15-A727-B317-EFC2-B9A3C671FFFC}" dt="2025-08-13T16:04:11.342" v="198"/>
          <ac:graphicFrameMkLst>
            <pc:docMk/>
            <pc:sldMk cId="721306733" sldId="291"/>
            <ac:graphicFrameMk id="6" creationId="{E39A1EBE-047D-4EAC-82AC-8D4207AEB7CE}"/>
          </ac:graphicFrameMkLst>
        </pc:graphicFrameChg>
      </pc:sldChg>
      <pc:sldChg chg="new del">
        <pc:chgData name="Josselin Bourges" userId="S::josselin.bourges@un.org::2853f2c9-8004-4548-bb73-10249e173b61" providerId="AD" clId="Web-{E3ABEA15-A727-B317-EFC2-B9A3C671FFFC}" dt="2025-08-13T15:09:54.261" v="18"/>
        <pc:sldMkLst>
          <pc:docMk/>
          <pc:sldMk cId="230089733" sldId="293"/>
        </pc:sldMkLst>
      </pc:sldChg>
      <pc:sldChg chg="modSp add mod setBg">
        <pc:chgData name="Josselin Bourges" userId="S::josselin.bourges@un.org::2853f2c9-8004-4548-bb73-10249e173b61" providerId="AD" clId="Web-{E3ABEA15-A727-B317-EFC2-B9A3C671FFFC}" dt="2025-08-13T15:28:27.313" v="139"/>
        <pc:sldMkLst>
          <pc:docMk/>
          <pc:sldMk cId="2304663726" sldId="293"/>
        </pc:sldMkLst>
        <pc:spChg chg="mod">
          <ac:chgData name="Josselin Bourges" userId="S::josselin.bourges@un.org::2853f2c9-8004-4548-bb73-10249e173b61" providerId="AD" clId="Web-{E3ABEA15-A727-B317-EFC2-B9A3C671FFFC}" dt="2025-08-13T15:22:20.806" v="74" actId="20577"/>
          <ac:spMkLst>
            <pc:docMk/>
            <pc:sldMk cId="2304663726" sldId="293"/>
            <ac:spMk id="2" creationId="{DC96E69A-342F-669E-0F87-53E7A3CA366C}"/>
          </ac:spMkLst>
        </pc:spChg>
        <pc:spChg chg="mod">
          <ac:chgData name="Josselin Bourges" userId="S::josselin.bourges@un.org::2853f2c9-8004-4548-bb73-10249e173b61" providerId="AD" clId="Web-{E3ABEA15-A727-B317-EFC2-B9A3C671FFFC}" dt="2025-08-13T15:20:47.898" v="57" actId="14100"/>
          <ac:spMkLst>
            <pc:docMk/>
            <pc:sldMk cId="2304663726" sldId="293"/>
            <ac:spMk id="5" creationId="{15E8EA7B-D7D8-4F49-F70C-4C7F26C526DB}"/>
          </ac:spMkLst>
        </pc:spChg>
      </pc:sldChg>
      <pc:sldChg chg="modSp add">
        <pc:chgData name="Josselin Bourges" userId="S::josselin.bourges@un.org::2853f2c9-8004-4548-bb73-10249e173b61" providerId="AD" clId="Web-{E3ABEA15-A727-B317-EFC2-B9A3C671FFFC}" dt="2025-08-13T15:10:12.840" v="20" actId="20577"/>
        <pc:sldMkLst>
          <pc:docMk/>
          <pc:sldMk cId="2224969853" sldId="294"/>
        </pc:sldMkLst>
        <pc:spChg chg="mod">
          <ac:chgData name="Josselin Bourges" userId="S::josselin.bourges@un.org::2853f2c9-8004-4548-bb73-10249e173b61" providerId="AD" clId="Web-{E3ABEA15-A727-B317-EFC2-B9A3C671FFFC}" dt="2025-08-13T15:10:12.840" v="20" actId="20577"/>
          <ac:spMkLst>
            <pc:docMk/>
            <pc:sldMk cId="2224969853" sldId="294"/>
            <ac:spMk id="2" creationId="{66D1010F-1002-E5DC-B158-549122C32FA0}"/>
          </ac:spMkLst>
        </pc:spChg>
      </pc:sldChg>
      <pc:sldChg chg="new del">
        <pc:chgData name="Josselin Bourges" userId="S::josselin.bourges@un.org::2853f2c9-8004-4548-bb73-10249e173b61" providerId="AD" clId="Web-{E3ABEA15-A727-B317-EFC2-B9A3C671FFFC}" dt="2025-08-13T15:11:06.641" v="25"/>
        <pc:sldMkLst>
          <pc:docMk/>
          <pc:sldMk cId="227767112" sldId="295"/>
        </pc:sldMkLst>
      </pc:sldChg>
    </pc:docChg>
  </pc:docChgLst>
  <pc:docChgLst>
    <pc:chgData name="Ruth Ouattara" userId="S::ruth.ouattara@un.org::ef623609-f3d1-4537-8577-3dbd58257726" providerId="AD" clId="Web-{C70CC626-3222-3413-F1A2-F9945656FF97}"/>
    <pc:docChg chg="modSld">
      <pc:chgData name="Ruth Ouattara" userId="S::ruth.ouattara@un.org::ef623609-f3d1-4537-8577-3dbd58257726" providerId="AD" clId="Web-{C70CC626-3222-3413-F1A2-F9945656FF97}" dt="2025-08-28T20:45:25.021" v="1" actId="1076"/>
      <pc:docMkLst>
        <pc:docMk/>
      </pc:docMkLst>
      <pc:sldChg chg="modSp">
        <pc:chgData name="Ruth Ouattara" userId="S::ruth.ouattara@un.org::ef623609-f3d1-4537-8577-3dbd58257726" providerId="AD" clId="Web-{C70CC626-3222-3413-F1A2-F9945656FF97}" dt="2025-08-28T20:45:25.021" v="1" actId="1076"/>
        <pc:sldMkLst>
          <pc:docMk/>
          <pc:sldMk cId="3983832711" sldId="295"/>
        </pc:sldMkLst>
        <pc:spChg chg="mod">
          <ac:chgData name="Ruth Ouattara" userId="S::ruth.ouattara@un.org::ef623609-f3d1-4537-8577-3dbd58257726" providerId="AD" clId="Web-{C70CC626-3222-3413-F1A2-F9945656FF97}" dt="2025-08-28T20:45:25.021" v="1" actId="1076"/>
          <ac:spMkLst>
            <pc:docMk/>
            <pc:sldMk cId="3983832711" sldId="295"/>
            <ac:spMk id="6" creationId="{9DCA5CBE-2936-BBD8-357D-1714469DE2C0}"/>
          </ac:spMkLst>
        </pc:spChg>
        <pc:picChg chg="mod">
          <ac:chgData name="Ruth Ouattara" userId="S::ruth.ouattara@un.org::ef623609-f3d1-4537-8577-3dbd58257726" providerId="AD" clId="Web-{C70CC626-3222-3413-F1A2-F9945656FF97}" dt="2025-08-28T20:45:13.833" v="0" actId="1076"/>
          <ac:picMkLst>
            <pc:docMk/>
            <pc:sldMk cId="3983832711" sldId="295"/>
            <ac:picMk id="4" creationId="{B1DF93B0-64DB-FBAE-F20B-961EEC773CFC}"/>
          </ac:picMkLst>
        </pc:picChg>
      </pc:sldChg>
    </pc:docChg>
  </pc:docChgLst>
  <pc:docChgLst>
    <pc:chgData name="Josselin Bourges" userId="S::josselin.bourges@un.org::2853f2c9-8004-4548-bb73-10249e173b61" providerId="AD" clId="Web-{DE1243E7-CE55-09E6-E48A-B112DEB2496A}"/>
    <pc:docChg chg="modSld">
      <pc:chgData name="Josselin Bourges" userId="S::josselin.bourges@un.org::2853f2c9-8004-4548-bb73-10249e173b61" providerId="AD" clId="Web-{DE1243E7-CE55-09E6-E48A-B112DEB2496A}" dt="2025-08-29T14:19:52.791" v="3" actId="1076"/>
      <pc:docMkLst>
        <pc:docMk/>
      </pc:docMkLst>
      <pc:sldChg chg="addSp delSp modSp">
        <pc:chgData name="Josselin Bourges" userId="S::josselin.bourges@un.org::2853f2c9-8004-4548-bb73-10249e173b61" providerId="AD" clId="Web-{DE1243E7-CE55-09E6-E48A-B112DEB2496A}" dt="2025-08-29T14:19:52.791" v="3" actId="1076"/>
        <pc:sldMkLst>
          <pc:docMk/>
          <pc:sldMk cId="3983832711" sldId="295"/>
        </pc:sldMkLst>
        <pc:picChg chg="add mod">
          <ac:chgData name="Josselin Bourges" userId="S::josselin.bourges@un.org::2853f2c9-8004-4548-bb73-10249e173b61" providerId="AD" clId="Web-{DE1243E7-CE55-09E6-E48A-B112DEB2496A}" dt="2025-08-29T14:19:52.791" v="3" actId="1076"/>
          <ac:picMkLst>
            <pc:docMk/>
            <pc:sldMk cId="3983832711" sldId="295"/>
            <ac:picMk id="4" creationId="{76F2CA3A-708F-288C-D7E0-D07D8028482B}"/>
          </ac:picMkLst>
        </pc:picChg>
        <pc:picChg chg="del mod">
          <ac:chgData name="Josselin Bourges" userId="S::josselin.bourges@un.org::2853f2c9-8004-4548-bb73-10249e173b61" providerId="AD" clId="Web-{DE1243E7-CE55-09E6-E48A-B112DEB2496A}" dt="2025-08-29T14:19:45.915" v="1"/>
          <ac:picMkLst>
            <pc:docMk/>
            <pc:sldMk cId="3983832711" sldId="295"/>
            <ac:picMk id="5" creationId="{64A23EE5-8944-1099-AE0B-170B94F01CA5}"/>
          </ac:picMkLst>
        </pc:picChg>
      </pc:sldChg>
    </pc:docChg>
  </pc:docChgLst>
  <pc:docChgLst>
    <pc:chgData name="Josselin Bourges" userId="S::josselin.bourges@un.org::2853f2c9-8004-4548-bb73-10249e173b61" providerId="AD" clId="Web-{A1ACE0AF-1EFB-7D57-10AC-42D96F29EDAB}"/>
    <pc:docChg chg="modSld">
      <pc:chgData name="Josselin Bourges" userId="S::josselin.bourges@un.org::2853f2c9-8004-4548-bb73-10249e173b61" providerId="AD" clId="Web-{A1ACE0AF-1EFB-7D57-10AC-42D96F29EDAB}" dt="2025-08-13T19:51:49.268" v="298"/>
      <pc:docMkLst>
        <pc:docMk/>
      </pc:docMkLst>
      <pc:sldChg chg="modNotes">
        <pc:chgData name="Josselin Bourges" userId="S::josselin.bourges@un.org::2853f2c9-8004-4548-bb73-10249e173b61" providerId="AD" clId="Web-{A1ACE0AF-1EFB-7D57-10AC-42D96F29EDAB}" dt="2025-08-13T19:24:06.664" v="267"/>
        <pc:sldMkLst>
          <pc:docMk/>
          <pc:sldMk cId="3474446520" sldId="262"/>
        </pc:sldMkLst>
      </pc:sldChg>
      <pc:sldChg chg="modNotes">
        <pc:chgData name="Josselin Bourges" userId="S::josselin.bourges@un.org::2853f2c9-8004-4548-bb73-10249e173b61" providerId="AD" clId="Web-{A1ACE0AF-1EFB-7D57-10AC-42D96F29EDAB}" dt="2025-08-13T19:47:00.774" v="293"/>
        <pc:sldMkLst>
          <pc:docMk/>
          <pc:sldMk cId="2056460221" sldId="266"/>
        </pc:sldMkLst>
      </pc:sldChg>
      <pc:sldChg chg="addSp delSp modSp modNotes">
        <pc:chgData name="Josselin Bourges" userId="S::josselin.bourges@un.org::2853f2c9-8004-4548-bb73-10249e173b61" providerId="AD" clId="Web-{A1ACE0AF-1EFB-7D57-10AC-42D96F29EDAB}" dt="2025-08-13T19:24:41.665" v="275"/>
        <pc:sldMkLst>
          <pc:docMk/>
          <pc:sldMk cId="438729468" sldId="267"/>
        </pc:sldMkLst>
        <pc:picChg chg="add mod ord">
          <ac:chgData name="Josselin Bourges" userId="S::josselin.bourges@un.org::2853f2c9-8004-4548-bb73-10249e173b61" providerId="AD" clId="Web-{A1ACE0AF-1EFB-7D57-10AC-42D96F29EDAB}" dt="2025-08-13T16:08:08.582" v="84" actId="1076"/>
          <ac:picMkLst>
            <pc:docMk/>
            <pc:sldMk cId="438729468" sldId="267"/>
            <ac:picMk id="6" creationId="{9E3191F1-3382-DE97-4FB3-B15876BB65B7}"/>
          </ac:picMkLst>
        </pc:picChg>
      </pc:sldChg>
      <pc:sldChg chg="addSp delSp modSp mod setBg modNotes">
        <pc:chgData name="Josselin Bourges" userId="S::josselin.bourges@un.org::2853f2c9-8004-4548-bb73-10249e173b61" providerId="AD" clId="Web-{A1ACE0AF-1EFB-7D57-10AC-42D96F29EDAB}" dt="2025-08-13T19:51:49.268" v="298"/>
        <pc:sldMkLst>
          <pc:docMk/>
          <pc:sldMk cId="4061251164" sldId="272"/>
        </pc:sldMkLst>
      </pc:sldChg>
      <pc:sldChg chg="modNotes">
        <pc:chgData name="Josselin Bourges" userId="S::josselin.bourges@un.org::2853f2c9-8004-4548-bb73-10249e173b61" providerId="AD" clId="Web-{A1ACE0AF-1EFB-7D57-10AC-42D96F29EDAB}" dt="2025-08-13T19:23:44.100" v="266"/>
        <pc:sldMkLst>
          <pc:docMk/>
          <pc:sldMk cId="2950728046" sldId="276"/>
        </pc:sldMkLst>
      </pc:sldChg>
      <pc:sldChg chg="modNotes">
        <pc:chgData name="Josselin Bourges" userId="S::josselin.bourges@un.org::2853f2c9-8004-4548-bb73-10249e173b61" providerId="AD" clId="Web-{A1ACE0AF-1EFB-7D57-10AC-42D96F29EDAB}" dt="2025-08-13T16:46:46.803" v="205"/>
        <pc:sldMkLst>
          <pc:docMk/>
          <pc:sldMk cId="2713081774" sldId="281"/>
        </pc:sldMkLst>
      </pc:sldChg>
      <pc:sldChg chg="modNotes">
        <pc:chgData name="Josselin Bourges" userId="S::josselin.bourges@un.org::2853f2c9-8004-4548-bb73-10249e173b61" providerId="AD" clId="Web-{A1ACE0AF-1EFB-7D57-10AC-42D96F29EDAB}" dt="2025-08-13T16:47:22.493" v="206"/>
        <pc:sldMkLst>
          <pc:docMk/>
          <pc:sldMk cId="91420380" sldId="288"/>
        </pc:sldMkLst>
      </pc:sldChg>
      <pc:sldChg chg="modNotes">
        <pc:chgData name="Josselin Bourges" userId="S::josselin.bourges@un.org::2853f2c9-8004-4548-bb73-10249e173b61" providerId="AD" clId="Web-{A1ACE0AF-1EFB-7D57-10AC-42D96F29EDAB}" dt="2025-08-13T19:24:32.415" v="274"/>
        <pc:sldMkLst>
          <pc:docMk/>
          <pc:sldMk cId="3708479616" sldId="290"/>
        </pc:sldMkLst>
      </pc:sldChg>
      <pc:sldChg chg="modSp modNotes">
        <pc:chgData name="Josselin Bourges" userId="S::josselin.bourges@un.org::2853f2c9-8004-4548-bb73-10249e173b61" providerId="AD" clId="Web-{A1ACE0AF-1EFB-7D57-10AC-42D96F29EDAB}" dt="2025-08-13T19:24:50.619" v="277"/>
        <pc:sldMkLst>
          <pc:docMk/>
          <pc:sldMk cId="721306733" sldId="291"/>
        </pc:sldMkLst>
        <pc:graphicFrameChg chg="mod modGraphic">
          <ac:chgData name="Josselin Bourges" userId="S::josselin.bourges@un.org::2853f2c9-8004-4548-bb73-10249e173b61" providerId="AD" clId="Web-{A1ACE0AF-1EFB-7D57-10AC-42D96F29EDAB}" dt="2025-08-13T16:07:48.846" v="79" actId="1076"/>
          <ac:graphicFrameMkLst>
            <pc:docMk/>
            <pc:sldMk cId="721306733" sldId="291"/>
            <ac:graphicFrameMk id="6" creationId="{E39A1EBE-047D-4EAC-82AC-8D4207AEB7CE}"/>
          </ac:graphicFrameMkLst>
        </pc:graphicFrameChg>
      </pc:sldChg>
      <pc:sldChg chg="modNotes">
        <pc:chgData name="Josselin Bourges" userId="S::josselin.bourges@un.org::2853f2c9-8004-4548-bb73-10249e173b61" providerId="AD" clId="Web-{A1ACE0AF-1EFB-7D57-10AC-42D96F29EDAB}" dt="2025-08-13T19:51:42.721" v="295"/>
        <pc:sldMkLst>
          <pc:docMk/>
          <pc:sldMk cId="2132083861" sldId="292"/>
        </pc:sldMkLst>
      </pc:sldChg>
      <pc:sldChg chg="modSp modNotes">
        <pc:chgData name="Josselin Bourges" userId="S::josselin.bourges@un.org::2853f2c9-8004-4548-bb73-10249e173b61" providerId="AD" clId="Web-{A1ACE0AF-1EFB-7D57-10AC-42D96F29EDAB}" dt="2025-08-13T19:46:43.961" v="290"/>
        <pc:sldMkLst>
          <pc:docMk/>
          <pc:sldMk cId="2304663726" sldId="293"/>
        </pc:sldMkLst>
        <pc:spChg chg="mod">
          <ac:chgData name="Josselin Bourges" userId="S::josselin.bourges@un.org::2853f2c9-8004-4548-bb73-10249e173b61" providerId="AD" clId="Web-{A1ACE0AF-1EFB-7D57-10AC-42D96F29EDAB}" dt="2025-08-13T16:48:09.903" v="208" actId="20577"/>
          <ac:spMkLst>
            <pc:docMk/>
            <pc:sldMk cId="2304663726" sldId="293"/>
            <ac:spMk id="2" creationId="{DC96E69A-342F-669E-0F87-53E7A3CA366C}"/>
          </ac:spMkLst>
        </pc:spChg>
      </pc:sldChg>
    </pc:docChg>
  </pc:docChgLst>
  <pc:docChgLst>
    <pc:chgData name="Josselin Bourges" userId="S::josselin.bourges@un.org::2853f2c9-8004-4548-bb73-10249e173b61" providerId="AD" clId="Web-{B19DC5E4-FFBD-B398-7BF9-7BAFE6ECD64A}"/>
    <pc:docChg chg="addSld delSld modSld">
      <pc:chgData name="Josselin Bourges" userId="S::josselin.bourges@un.org::2853f2c9-8004-4548-bb73-10249e173b61" providerId="AD" clId="Web-{B19DC5E4-FFBD-B398-7BF9-7BAFE6ECD64A}" dt="2025-08-14T20:01:34.873" v="39" actId="20577"/>
      <pc:docMkLst>
        <pc:docMk/>
      </pc:docMkLst>
      <pc:sldChg chg="modSp">
        <pc:chgData name="Josselin Bourges" userId="S::josselin.bourges@un.org::2853f2c9-8004-4548-bb73-10249e173b61" providerId="AD" clId="Web-{B19DC5E4-FFBD-B398-7BF9-7BAFE6ECD64A}" dt="2025-08-14T19:59:38.337" v="1" actId="20577"/>
        <pc:sldMkLst>
          <pc:docMk/>
          <pc:sldMk cId="438729468" sldId="267"/>
        </pc:sldMkLst>
        <pc:spChg chg="mod">
          <ac:chgData name="Josselin Bourges" userId="S::josselin.bourges@un.org::2853f2c9-8004-4548-bb73-10249e173b61" providerId="AD" clId="Web-{B19DC5E4-FFBD-B398-7BF9-7BAFE6ECD64A}" dt="2025-08-14T19:59:38.337" v="1" actId="20577"/>
          <ac:spMkLst>
            <pc:docMk/>
            <pc:sldMk cId="438729468" sldId="267"/>
            <ac:spMk id="4" creationId="{5F201F62-71CA-D512-9225-C195A77C00F2}"/>
          </ac:spMkLst>
        </pc:spChg>
      </pc:sldChg>
      <pc:sldChg chg="del">
        <pc:chgData name="Josselin Bourges" userId="S::josselin.bourges@un.org::2853f2c9-8004-4548-bb73-10249e173b61" providerId="AD" clId="Web-{B19DC5E4-FFBD-B398-7BF9-7BAFE6ECD64A}" dt="2025-08-14T20:01:00.294" v="5"/>
        <pc:sldMkLst>
          <pc:docMk/>
          <pc:sldMk cId="4061251164" sldId="272"/>
        </pc:sldMkLst>
      </pc:sldChg>
      <pc:sldChg chg="modSp">
        <pc:chgData name="Josselin Bourges" userId="S::josselin.bourges@un.org::2853f2c9-8004-4548-bb73-10249e173b61" providerId="AD" clId="Web-{B19DC5E4-FFBD-B398-7BF9-7BAFE6ECD64A}" dt="2025-08-14T19:59:41.713" v="3" actId="20577"/>
        <pc:sldMkLst>
          <pc:docMk/>
          <pc:sldMk cId="721306733" sldId="291"/>
        </pc:sldMkLst>
        <pc:spChg chg="mod">
          <ac:chgData name="Josselin Bourges" userId="S::josselin.bourges@un.org::2853f2c9-8004-4548-bb73-10249e173b61" providerId="AD" clId="Web-{B19DC5E4-FFBD-B398-7BF9-7BAFE6ECD64A}" dt="2025-08-14T19:59:41.713" v="3" actId="20577"/>
          <ac:spMkLst>
            <pc:docMk/>
            <pc:sldMk cId="721306733" sldId="291"/>
            <ac:spMk id="5" creationId="{5F484885-FDD9-564F-6414-DCEE1D4EC044}"/>
          </ac:spMkLst>
        </pc:spChg>
      </pc:sldChg>
      <pc:sldChg chg="modSp add replId">
        <pc:chgData name="Josselin Bourges" userId="S::josselin.bourges@un.org::2853f2c9-8004-4548-bb73-10249e173b61" providerId="AD" clId="Web-{B19DC5E4-FFBD-B398-7BF9-7BAFE6ECD64A}" dt="2025-08-14T20:01:34.873" v="39" actId="20577"/>
        <pc:sldMkLst>
          <pc:docMk/>
          <pc:sldMk cId="3983832711" sldId="295"/>
        </pc:sldMkLst>
        <pc:spChg chg="mod">
          <ac:chgData name="Josselin Bourges" userId="S::josselin.bourges@un.org::2853f2c9-8004-4548-bb73-10249e173b61" providerId="AD" clId="Web-{B19DC5E4-FFBD-B398-7BF9-7BAFE6ECD64A}" dt="2025-08-14T20:01:34.873" v="39" actId="20577"/>
          <ac:spMkLst>
            <pc:docMk/>
            <pc:sldMk cId="3983832711" sldId="295"/>
            <ac:spMk id="3" creationId="{39A22132-0AA1-E9A1-74FC-1FBD91399592}"/>
          </ac:spMkLst>
        </pc:spChg>
      </pc:sldChg>
    </pc:docChg>
  </pc:docChgLst>
  <pc:docChgLst>
    <pc:chgData name="Ruth Ouattara" userId="S::ruth.ouattara@un.org::ef623609-f3d1-4537-8577-3dbd58257726" providerId="AD" clId="Web-{13AC6DBA-C7FB-5351-0406-F95B18418272}"/>
    <pc:docChg chg="modSld">
      <pc:chgData name="Ruth Ouattara" userId="S::ruth.ouattara@un.org::ef623609-f3d1-4537-8577-3dbd58257726" providerId="AD" clId="Web-{13AC6DBA-C7FB-5351-0406-F95B18418272}" dt="2025-08-28T21:20:02.446" v="6" actId="14100"/>
      <pc:docMkLst>
        <pc:docMk/>
      </pc:docMkLst>
      <pc:sldChg chg="addSp delSp modSp">
        <pc:chgData name="Ruth Ouattara" userId="S::ruth.ouattara@un.org::ef623609-f3d1-4537-8577-3dbd58257726" providerId="AD" clId="Web-{13AC6DBA-C7FB-5351-0406-F95B18418272}" dt="2025-08-28T21:20:02.446" v="6" actId="14100"/>
        <pc:sldMkLst>
          <pc:docMk/>
          <pc:sldMk cId="3983832711" sldId="295"/>
        </pc:sldMkLst>
        <pc:spChg chg="del">
          <ac:chgData name="Ruth Ouattara" userId="S::ruth.ouattara@un.org::ef623609-f3d1-4537-8577-3dbd58257726" providerId="AD" clId="Web-{13AC6DBA-C7FB-5351-0406-F95B18418272}" dt="2025-08-28T21:19:40.289" v="0"/>
          <ac:spMkLst>
            <pc:docMk/>
            <pc:sldMk cId="3983832711" sldId="295"/>
            <ac:spMk id="6" creationId="{9DCA5CBE-2936-BBD8-357D-1714469DE2C0}"/>
          </ac:spMkLst>
        </pc:spChg>
        <pc:picChg chg="del">
          <ac:chgData name="Ruth Ouattara" userId="S::ruth.ouattara@un.org::ef623609-f3d1-4537-8577-3dbd58257726" providerId="AD" clId="Web-{13AC6DBA-C7FB-5351-0406-F95B18418272}" dt="2025-08-28T21:19:40.304" v="1"/>
          <ac:picMkLst>
            <pc:docMk/>
            <pc:sldMk cId="3983832711" sldId="295"/>
            <ac:picMk id="4" creationId="{B1DF93B0-64DB-FBAE-F20B-961EEC773CFC}"/>
          </ac:picMkLst>
        </pc:picChg>
        <pc:picChg chg="add mod">
          <ac:chgData name="Ruth Ouattara" userId="S::ruth.ouattara@un.org::ef623609-f3d1-4537-8577-3dbd58257726" providerId="AD" clId="Web-{13AC6DBA-C7FB-5351-0406-F95B18418272}" dt="2025-08-28T21:20:02.446" v="6" actId="14100"/>
          <ac:picMkLst>
            <pc:docMk/>
            <pc:sldMk cId="3983832711" sldId="295"/>
            <ac:picMk id="5" creationId="{64A23EE5-8944-1099-AE0B-170B94F01CA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2C76B-D8F9-4345-9132-323ABEE1E03A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8FEA42-AF4F-4314-99A7-1593635602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25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>
                <a:effectLst/>
              </a:rPr>
              <a:t>(</a:t>
            </a:r>
            <a:r>
              <a:rPr lang="fr-FR"/>
              <a:t>Avant de commencer l’étude de cas</a:t>
            </a:r>
            <a:r>
              <a:rPr lang="fr-FR">
                <a:effectLst/>
              </a:rPr>
              <a:t>, </a:t>
            </a:r>
            <a:r>
              <a:rPr lang="fr-FR"/>
              <a:t>divisez les </a:t>
            </a:r>
            <a:r>
              <a:rPr lang="fr-FR" err="1"/>
              <a:t>participant·e·s</a:t>
            </a:r>
            <a:r>
              <a:rPr lang="fr-FR"/>
              <a:t> en groupes de quatre ou cinq personnes et distribuez les documents</a:t>
            </a:r>
            <a:r>
              <a:rPr lang="fr-FR">
                <a:effectLst/>
              </a:rPr>
              <a:t>.)</a:t>
            </a:r>
            <a:endParaRPr lang="fr-FR">
              <a:solidFill>
                <a:srgbClr val="444444"/>
              </a:solidFill>
            </a:endParaRPr>
          </a:p>
          <a:p>
            <a:endParaRPr lang="fr-FR">
              <a:solidFill>
                <a:srgbClr val="444444"/>
              </a:solidFill>
            </a:endParaRPr>
          </a:p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 b="1"/>
              <a:t>Présenter l’étude de cas</a:t>
            </a:r>
            <a:r>
              <a:rPr lang="fr-FR" b="1">
                <a:effectLst/>
              </a:rPr>
              <a:t>.</a:t>
            </a:r>
            <a:endParaRPr lang="fr-FR" b="1">
              <a:solidFill>
                <a:srgbClr val="444444"/>
              </a:solidFill>
            </a:endParaRPr>
          </a:p>
          <a:p>
            <a:endParaRPr lang="fr-FR">
              <a:solidFill>
                <a:srgbClr val="444444"/>
              </a:solidFill>
            </a:endParaRPr>
          </a:p>
          <a:p>
            <a:r>
              <a:rPr lang="fr-FR"/>
              <a:t>Bonjour à toutes et à tous</a:t>
            </a:r>
            <a:r>
              <a:rPr lang="fr-FR">
                <a:effectLst/>
              </a:rPr>
              <a:t>, </a:t>
            </a:r>
            <a:r>
              <a:rPr lang="fr-FR"/>
              <a:t>et bienvenue </a:t>
            </a:r>
            <a:r>
              <a:rPr lang="fr-FR">
                <a:effectLst/>
              </a:rPr>
              <a:t>! </a:t>
            </a:r>
            <a:r>
              <a:rPr lang="fr-FR"/>
              <a:t>Dans cette </a:t>
            </a:r>
            <a:r>
              <a:rPr lang="fr-FR">
                <a:effectLst/>
              </a:rPr>
              <a:t>session</a:t>
            </a:r>
            <a:r>
              <a:rPr lang="fr-FR"/>
              <a:t>, nous allons examiner comment intégrer les considérations de genre dans le travail de la composante militaire des opérations de paix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</a:endParaRPr>
          </a:p>
          <a:p>
            <a:endParaRPr lang="fr-FR">
              <a:solidFill>
                <a:srgbClr val="444444"/>
              </a:solidFill>
            </a:endParaRPr>
          </a:p>
          <a:p>
            <a:r>
              <a:rPr lang="fr-FR"/>
              <a:t>Passons maintenant à une étude de cas pratique</a:t>
            </a:r>
            <a:r>
              <a:rPr lang="fr-FR">
                <a:effectLst/>
              </a:rPr>
              <a:t>. </a:t>
            </a:r>
            <a:r>
              <a:rPr lang="fr-FR"/>
              <a:t>Cette étude de cas porte sur la fourniture d'un soutien efficace aux personnes victimes ou rescapées de conflits.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804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>
                <a:effectLst/>
              </a:rPr>
              <a:t>(</a:t>
            </a:r>
            <a:r>
              <a:rPr lang="fr-FR" i="1"/>
              <a:t>Scénario à présenter </a:t>
            </a:r>
            <a:r>
              <a:rPr lang="fr-FR" i="1">
                <a:effectLst/>
              </a:rPr>
              <a:t>– </a:t>
            </a:r>
            <a:r>
              <a:rPr lang="fr-FR" i="1"/>
              <a:t>un par un ou collectivement </a:t>
            </a:r>
            <a:r>
              <a:rPr lang="fr-FR" i="1">
                <a:effectLst/>
              </a:rPr>
              <a:t>– </a:t>
            </a:r>
            <a:r>
              <a:rPr lang="fr-FR" i="1"/>
              <a:t>pendant l’exercice</a:t>
            </a:r>
            <a:r>
              <a:rPr lang="fr-FR" i="1">
                <a:effectLst/>
              </a:rPr>
              <a:t>. </a:t>
            </a:r>
            <a:r>
              <a:rPr lang="fr-FR" i="1"/>
              <a:t>Des copies papier des scénarios peuvent également être distribuées</a:t>
            </a:r>
            <a:r>
              <a:rPr lang="fr-FR" i="1">
                <a:effectLst/>
              </a:rPr>
              <a:t>.) </a:t>
            </a:r>
            <a:r>
              <a:rPr lang="fr-FR" b="1"/>
              <a:t>Ne montrez pas les scénarios aux </a:t>
            </a:r>
            <a:r>
              <a:rPr lang="fr-FR" b="1">
                <a:effectLst/>
              </a:rPr>
              <a:t>participants </a:t>
            </a:r>
            <a:r>
              <a:rPr lang="fr-FR" b="1"/>
              <a:t>avant le </a:t>
            </a:r>
            <a:r>
              <a:rPr lang="fr-FR" b="1">
                <a:effectLst/>
              </a:rPr>
              <a:t>moment</a:t>
            </a:r>
            <a:r>
              <a:rPr lang="fr-FR" b="1"/>
              <a:t> opportun</a:t>
            </a:r>
            <a:r>
              <a:rPr lang="fr-FR" b="1">
                <a:effectLst/>
              </a:rPr>
              <a:t>.</a:t>
            </a:r>
            <a:endParaRPr lang="fr-FR">
              <a:effectLst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2062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>
                <a:effectLst/>
              </a:rPr>
              <a:t>Message</a:t>
            </a:r>
            <a:r>
              <a:rPr lang="fr-FR" b="1"/>
              <a:t> clé </a:t>
            </a:r>
            <a:r>
              <a:rPr lang="fr-FR" b="1">
                <a:effectLst/>
              </a:rPr>
              <a:t>: </a:t>
            </a:r>
            <a:r>
              <a:rPr lang="fr-FR"/>
              <a:t>Analyser les </a:t>
            </a:r>
            <a:r>
              <a:rPr lang="fr-FR">
                <a:effectLst/>
              </a:rPr>
              <a:t>options </a:t>
            </a:r>
            <a:r>
              <a:rPr lang="fr-FR"/>
              <a:t>proposées dans la tâche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Très bien</a:t>
            </a:r>
            <a:r>
              <a:rPr lang="fr-FR">
                <a:effectLst/>
              </a:rPr>
              <a:t>, </a:t>
            </a:r>
            <a:r>
              <a:rPr lang="fr-FR"/>
              <a:t>votre temps est écoulé</a:t>
            </a:r>
            <a:r>
              <a:rPr lang="fr-FR">
                <a:effectLst/>
              </a:rPr>
              <a:t>. </a:t>
            </a:r>
            <a:r>
              <a:rPr lang="fr-FR"/>
              <a:t>Voyons maintenant ce que vous avez trouvé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Bef>
                <a:spcPts val="0"/>
              </a:spcBef>
              <a:spcAft>
                <a:spcPts val="800"/>
              </a:spcAft>
            </a:pPr>
            <a:endParaRPr lang="fr-FR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Qui souhaite commencer </a:t>
            </a:r>
            <a:r>
              <a:rPr lang="fr-FR">
                <a:effectLst/>
              </a:rPr>
              <a:t>? </a:t>
            </a:r>
            <a:r>
              <a:rPr lang="fr-FR"/>
              <a:t>Chaque groupe dispose de cinq </a:t>
            </a:r>
            <a:r>
              <a:rPr lang="fr-FR">
                <a:effectLst/>
              </a:rPr>
              <a:t>minutes </a:t>
            </a:r>
            <a:r>
              <a:rPr lang="fr-FR"/>
              <a:t>pour présenter ses conclusions</a:t>
            </a:r>
            <a:r>
              <a:rPr lang="fr-FR" i="1"/>
              <a:t> </a:t>
            </a:r>
            <a:r>
              <a:rPr lang="fr-FR" i="1">
                <a:effectLst/>
              </a:rPr>
              <a:t>(</a:t>
            </a:r>
            <a:r>
              <a:rPr lang="fr-FR" i="1"/>
              <a:t>Invitez les groupes à présenter leurs conclusions).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i="1">
                <a:effectLst/>
              </a:rPr>
              <a:t>(</a:t>
            </a:r>
            <a:r>
              <a:rPr lang="fr-FR" i="1"/>
              <a:t>Après la présentation de chaque groupe</a:t>
            </a:r>
            <a:r>
              <a:rPr lang="fr-FR" i="1">
                <a:effectLst/>
              </a:rPr>
              <a:t>, </a:t>
            </a:r>
            <a:r>
              <a:rPr lang="fr-FR" i="1"/>
              <a:t>vous pouvez animer une brève </a:t>
            </a:r>
            <a:r>
              <a:rPr lang="fr-FR" i="1">
                <a:effectLst/>
              </a:rPr>
              <a:t>discussion. </a:t>
            </a:r>
            <a:r>
              <a:rPr lang="fr-FR" i="1"/>
              <a:t>Les autres groupes ont-ils fait un choix similaire </a:t>
            </a:r>
            <a:r>
              <a:rPr lang="fr-FR" i="1">
                <a:effectLst/>
              </a:rPr>
              <a:t>? </a:t>
            </a:r>
            <a:r>
              <a:rPr lang="fr-FR" i="1"/>
              <a:t>Les autres groupes sont-ils d'accord avec les </a:t>
            </a:r>
            <a:r>
              <a:rPr lang="fr-FR" i="1">
                <a:effectLst/>
              </a:rPr>
              <a:t>arguments </a:t>
            </a:r>
            <a:r>
              <a:rPr lang="fr-FR" i="1"/>
              <a:t>présentés </a:t>
            </a:r>
            <a:r>
              <a:rPr lang="fr-FR" i="1">
                <a:effectLst/>
              </a:rPr>
              <a:t>? </a:t>
            </a:r>
            <a:r>
              <a:rPr lang="fr-FR" i="1"/>
              <a:t>Quelqu'un a-t-il des expériences personnelles en la matière qu'il souhaiterait partager </a:t>
            </a:r>
            <a:r>
              <a:rPr lang="fr-FR" i="1">
                <a:effectLst/>
              </a:rPr>
              <a:t>? </a:t>
            </a:r>
            <a:r>
              <a:rPr lang="fr-FR" i="1"/>
              <a:t>En cas de contraintes de temps</a:t>
            </a:r>
            <a:r>
              <a:rPr lang="fr-FR" i="1">
                <a:effectLst/>
              </a:rPr>
              <a:t>, </a:t>
            </a:r>
            <a:r>
              <a:rPr lang="fr-FR" i="1"/>
              <a:t>optez pour un débriefing général après la présentation de tous les groupes.)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Une fois que tous les groupes se sont présentés</a:t>
            </a:r>
            <a:r>
              <a:rPr lang="fr-FR">
                <a:effectLst/>
              </a:rPr>
              <a:t>, </a:t>
            </a:r>
            <a:r>
              <a:rPr lang="fr-FR"/>
              <a:t>ouvrez la discussion </a:t>
            </a:r>
            <a:r>
              <a:rPr lang="fr-FR">
                <a:effectLst/>
              </a:rPr>
              <a:t>:</a:t>
            </a:r>
            <a:endParaRPr lang="fr-FR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Quelle a été l'action la plus optimale </a:t>
            </a:r>
            <a:r>
              <a:rPr lang="fr-FR">
                <a:effectLst/>
              </a:rPr>
              <a:t>? </a:t>
            </a:r>
            <a:r>
              <a:rPr lang="fr-FR"/>
              <a:t>Pourquoi </a:t>
            </a:r>
            <a:r>
              <a:rPr lang="fr-FR">
                <a:effectLst/>
              </a:rPr>
              <a:t>? </a:t>
            </a:r>
            <a:r>
              <a:rPr lang="fr-FR"/>
              <a:t>Quels sont les avantages et les inconvénients de chaque </a:t>
            </a:r>
            <a:r>
              <a:rPr lang="fr-FR">
                <a:effectLst/>
              </a:rPr>
              <a:t>option</a:t>
            </a:r>
            <a:r>
              <a:rPr lang="fr-FR"/>
              <a:t> </a:t>
            </a:r>
            <a:r>
              <a:rPr lang="fr-FR">
                <a:effectLst/>
              </a:rPr>
              <a:t>? </a:t>
            </a: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i="1"/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i="1">
                <a:effectLst/>
              </a:rPr>
              <a:t>(</a:t>
            </a:r>
            <a:r>
              <a:rPr lang="fr-FR" i="1"/>
              <a:t>Si nécessaire</a:t>
            </a:r>
            <a:r>
              <a:rPr lang="fr-FR" i="1">
                <a:effectLst/>
              </a:rPr>
              <a:t>, </a:t>
            </a:r>
            <a:r>
              <a:rPr lang="fr-FR" i="1"/>
              <a:t>écrivez les mots clés sur le tableau de conférence</a:t>
            </a:r>
            <a:r>
              <a:rPr lang="fr-FR" i="1">
                <a:effectLst/>
              </a:rPr>
              <a:t>).</a:t>
            </a:r>
            <a:endParaRPr lang="fr-FR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i="1">
                <a:effectLst/>
              </a:rPr>
              <a:t>(</a:t>
            </a:r>
            <a:r>
              <a:rPr lang="fr-FR" i="1"/>
              <a:t>Procédez à un débriefing détaillé en utilisant la </a:t>
            </a:r>
            <a:r>
              <a:rPr lang="fr-FR" i="1">
                <a:effectLst/>
              </a:rPr>
              <a:t>section </a:t>
            </a:r>
            <a:r>
              <a:rPr lang="fr-FR" i="1"/>
              <a:t>correspondante du manuel).</a:t>
            </a:r>
            <a:endParaRPr lang="en-US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>
              <a:effectLst/>
              <a:latin typeface="Calibri" panose="020F0502020204030204" pitchFamily="34" charset="0"/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484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B5514-2504-10DD-B539-468E473B2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F0DE56-2AA3-14E3-148B-7B455E1EE6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C7E4A7-A550-233E-899D-8BA743AEA2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: </a:t>
            </a:r>
            <a:r>
              <a:rPr lang="fr-FR"/>
              <a:t>Mettre en évidence les principaux points d’apprentissage de la présentation.</a:t>
            </a:r>
            <a:endParaRPr lang="fr-FR">
              <a:solidFill>
                <a:srgbClr val="444444"/>
              </a:solidFill>
            </a:endParaRPr>
          </a:p>
          <a:p>
            <a:br>
              <a:rPr lang="fr-FR" i="1">
                <a:cs typeface="+mn-lt"/>
              </a:rPr>
            </a:br>
            <a:r>
              <a:rPr lang="fr-FR" i="1">
                <a:effectLst/>
              </a:rPr>
              <a:t>(</a:t>
            </a:r>
            <a:r>
              <a:rPr lang="fr-FR" i="1"/>
              <a:t>Utilisez la </a:t>
            </a:r>
            <a:r>
              <a:rPr lang="fr-FR" i="1">
                <a:effectLst/>
              </a:rPr>
              <a:t>section </a:t>
            </a:r>
            <a:r>
              <a:rPr lang="fr-FR" i="1"/>
              <a:t>pertinente du Manuel</a:t>
            </a:r>
            <a:r>
              <a:rPr lang="fr-FR" i="1">
                <a:effectLst/>
              </a:rPr>
              <a:t>.)</a:t>
            </a:r>
            <a:endParaRPr lang="fr-FR" i="1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9319B8B-DC74-A793-03F0-71CD94BECA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75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fr-FR" sz="2800" b="1"/>
              <a:t>Message clé :</a:t>
            </a:r>
            <a:r>
              <a:rPr lang="fr-FR" sz="2800"/>
              <a:t> Présenter les objectifs d'apprentissage de l'étude de cas.</a:t>
            </a:r>
            <a:endParaRPr lang="fr-FR" sz="2800" b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55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Passons </a:t>
            </a:r>
            <a:r>
              <a:rPr lang="en-US" err="1"/>
              <a:t>maintenant</a:t>
            </a:r>
            <a:r>
              <a:rPr lang="en-US"/>
              <a:t> à </a:t>
            </a:r>
            <a:r>
              <a:rPr lang="en-US" err="1"/>
              <a:t>l'exercice</a:t>
            </a:r>
            <a:endParaRPr lang="en-GB" err="1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76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 b="1"/>
              <a:t>Message clé : </a:t>
            </a:r>
            <a:r>
              <a:rPr lang="fr-FR"/>
              <a:t>Présenter la vue d'ensemble de l'exercice, y compris le temps alloué et le matériel de soutien. 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Avant de commencer, permettez-moi de vous donner un bref aperçu de l'exercice. 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000000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>
                <a:solidFill>
                  <a:srgbClr val="000000"/>
                </a:solidFill>
              </a:rPr>
              <a:t>Nous avons déjà suivi la présentation générale sur le genre, au cours de laquelle nous avons rafraîchi notre compréhension de certains concepts clés liés au genre. </a:t>
            </a: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000000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>
                <a:solidFill>
                  <a:srgbClr val="000000"/>
                </a:solidFill>
              </a:rPr>
              <a:t>À présent, à travers cet exercice, nous allons voir comment les considérations liées au genre peuvent être intégrées dans la pratique de votre travail quotidien.</a:t>
            </a:r>
            <a:endParaRPr lang="fr-FR"/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>
                <a:solidFill>
                  <a:srgbClr val="444444"/>
                </a:solidFill>
              </a:rPr>
              <a:t>V</a:t>
            </a:r>
            <a:r>
              <a:rPr lang="fr-FR"/>
              <a:t>ous constaterez que vous avez reçu plusieurs documents de référence pour l'exercice. </a:t>
            </a:r>
            <a:endParaRPr lang="en-US">
              <a:solidFill>
                <a:srgbClr val="444444"/>
              </a:solidFill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Arial,Sans-Serif"/>
              <a:buChar char="•"/>
              <a:defRPr/>
            </a:pPr>
            <a:r>
              <a:rPr lang="fr-FR"/>
              <a:t>Tout d'abord, vous avez </a:t>
            </a:r>
            <a:r>
              <a:rPr lang="fr-FR" b="1"/>
              <a:t>la présentation du </a:t>
            </a:r>
            <a:r>
              <a:rPr lang="fr-FR" b="1" err="1"/>
              <a:t>Carana</a:t>
            </a:r>
            <a:r>
              <a:rPr lang="fr-FR"/>
              <a:t>. La présentation du </a:t>
            </a:r>
            <a:r>
              <a:rPr lang="fr-FR" err="1"/>
              <a:t>Carana</a:t>
            </a:r>
            <a:r>
              <a:rPr lang="fr-FR"/>
              <a:t> donne un bref aperçu du scénario de </a:t>
            </a:r>
            <a:r>
              <a:rPr lang="fr-FR" err="1"/>
              <a:t>Carana</a:t>
            </a:r>
            <a:r>
              <a:rPr lang="fr-FR"/>
              <a:t> que vous connaissez déjà. Le résumé comprend des informations clés relatives à l'étude de cas sur laquelle vous travaillez ;</a:t>
            </a:r>
            <a:endParaRPr lang="en-US">
              <a:solidFill>
                <a:srgbClr val="444444"/>
              </a:solidFill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  <a:defRPr/>
            </a:pPr>
            <a:r>
              <a:rPr lang="fr-FR"/>
              <a:t>Vous trouverez plus d'informations sur le cadre et le contexte dans le document appelé </a:t>
            </a:r>
            <a:r>
              <a:rPr lang="fr-FR" b="1"/>
              <a:t>cadre de l'étude de cas ;</a:t>
            </a:r>
            <a:endParaRPr lang="en-US">
              <a:solidFill>
                <a:srgbClr val="444444"/>
              </a:solidFill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  <a:defRPr/>
            </a:pPr>
            <a:r>
              <a:rPr lang="fr-FR"/>
              <a:t>Vous trouverez des détails sur la tâche à effectuer dans le document de</a:t>
            </a:r>
            <a:r>
              <a:rPr lang="fr-FR" b="1"/>
              <a:t> vue d'ensemble de l'exercice</a:t>
            </a:r>
            <a:r>
              <a:rPr lang="fr-FR"/>
              <a:t>.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Vous disposez également de quelques documents de référence supplémentaires. </a:t>
            </a:r>
            <a:endParaRPr lang="en-US">
              <a:solidFill>
                <a:srgbClr val="444444"/>
              </a:solidFill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  <a:defRPr/>
            </a:pPr>
            <a:r>
              <a:rPr lang="fr-FR"/>
              <a:t>Vous avez </a:t>
            </a:r>
            <a:r>
              <a:rPr lang="fr-FR" b="1"/>
              <a:t>une liste de contrôle</a:t>
            </a:r>
            <a:r>
              <a:rPr lang="fr-FR"/>
              <a:t> qui vous servira de guide dès lors que vous travaillerez sur l'exercice ;</a:t>
            </a:r>
            <a:endParaRPr lang="en-US">
              <a:solidFill>
                <a:srgbClr val="444444"/>
              </a:solidFill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  <a:defRPr/>
            </a:pPr>
            <a:r>
              <a:rPr lang="fr-FR"/>
              <a:t>Vous avez également une</a:t>
            </a:r>
            <a:r>
              <a:rPr lang="fr-FR" b="1"/>
              <a:t> liste d’indicateurs relatifs aux questions de genre pour l’alerte précoce en matière de violences sexuelles liées aux conflits </a:t>
            </a:r>
            <a:r>
              <a:rPr lang="fr-FR"/>
              <a:t>qui peut être utilisée durant les patrouilles. 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Je vous recommande vivement d’utiliser ces documents pour réaliser l’exercice. Vous pourrez également les utiliser comme outils après cette formation, dans votre travail quotidien. </a:t>
            </a:r>
            <a:endParaRPr lang="en-US"/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endParaRPr lang="fr-FR"/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Vous disposerez d’un total de 50 minutes pour accomplir la tâche prévue dans l’exercice, 20 minutes pour examiner les documents et 30 minutes pour le travail en groupe. Veillez à désigner </a:t>
            </a:r>
            <a:r>
              <a:rPr lang="fr-FR" err="1"/>
              <a:t>un·e</a:t>
            </a:r>
            <a:r>
              <a:rPr lang="fr-FR"/>
              <a:t> </a:t>
            </a:r>
            <a:r>
              <a:rPr lang="fr-FR" err="1"/>
              <a:t>rapporteur·trice</a:t>
            </a:r>
            <a:r>
              <a:rPr lang="fr-FR"/>
              <a:t> dans chaque groupe. </a:t>
            </a:r>
            <a:r>
              <a:rPr lang="fr-FR" err="1"/>
              <a:t>Le·la</a:t>
            </a:r>
            <a:r>
              <a:rPr lang="fr-FR"/>
              <a:t> </a:t>
            </a:r>
            <a:r>
              <a:rPr lang="fr-FR" err="1"/>
              <a:t>rapporteur·trice</a:t>
            </a:r>
            <a:r>
              <a:rPr lang="fr-FR"/>
              <a:t> présentera les conclusions du groupe au reste de l’auditoire.</a:t>
            </a:r>
            <a:endParaRPr lang="en-US"/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 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J'ai ajouté les informations clés de l'exercice dans les prochaines diapositives.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  <a:defRPr/>
            </a:pPr>
            <a:r>
              <a:rPr lang="fr-FR"/>
              <a:t> </a:t>
            </a:r>
            <a:endParaRPr lang="en-US">
              <a:solidFill>
                <a:srgbClr val="444444"/>
              </a:solidFill>
            </a:endParaRPr>
          </a:p>
          <a:p>
            <a:pPr marL="168910" marR="254000" lvl="0" indent="0" algn="l" defTabSz="91440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en-GB" sz="18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283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 scénario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fr-FR">
              <a:solidFill>
                <a:srgbClr val="444444"/>
              </a:solidFill>
              <a:effectLst/>
            </a:endParaRPr>
          </a:p>
          <a:p>
            <a:r>
              <a:rPr lang="fr-FR"/>
              <a:t>Il s'agit du cadre de l'étude de cas</a:t>
            </a:r>
            <a:r>
              <a:rPr lang="fr-FR">
                <a:effectLst/>
              </a:rPr>
              <a:t>. </a:t>
            </a:r>
            <a:r>
              <a:rPr lang="fr-FR"/>
              <a:t>Vous n'êtes pas obligé de le lire tout de suite</a:t>
            </a:r>
            <a:r>
              <a:rPr lang="fr-FR">
                <a:effectLst/>
              </a:rPr>
              <a:t>. </a:t>
            </a:r>
            <a:r>
              <a:rPr lang="fr-FR"/>
              <a:t>Je vous donnerai le temps de le lire dans quelques</a:t>
            </a:r>
            <a:r>
              <a:rPr lang="fr-FR">
                <a:effectLst/>
              </a:rPr>
              <a:t> minutes.</a:t>
            </a:r>
          </a:p>
          <a:p>
            <a:endParaRPr lang="fr-FR"/>
          </a:p>
          <a:p>
            <a:r>
              <a:rPr lang="fr-FR"/>
              <a:t>Au cours de votre patrouille dans le village de </a:t>
            </a:r>
            <a:r>
              <a:rPr lang="fr-FR" err="1"/>
              <a:t>Milleri</a:t>
            </a:r>
            <a:r>
              <a:rPr lang="fr-FR"/>
              <a:t>, vous rencontrez un homme et un enfant blessés. Le village a été attaqué il y a deux jours par des hommes armés non identifiés. Comment réagiriez-vous dans cette situation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434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Ceci est la suite du cadre. 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341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la tâche à accomplir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/>
            <a:endParaRPr lang="fr-FR">
              <a:solidFill>
                <a:srgbClr val="444444"/>
              </a:solidFill>
              <a:effectLst/>
            </a:endParaRPr>
          </a:p>
          <a:p>
            <a:r>
              <a:rPr lang="fr-FR"/>
              <a:t>Voici la tâche que vous devrez réaliser</a:t>
            </a:r>
            <a:r>
              <a:rPr lang="fr-FR">
                <a:effectLst/>
              </a:rPr>
              <a:t>. </a:t>
            </a:r>
            <a:r>
              <a:rPr lang="fr-FR"/>
              <a:t>Vous devrez choisir </a:t>
            </a:r>
            <a:r>
              <a:rPr lang="fr-FR" b="1"/>
              <a:t>la meilleure </a:t>
            </a:r>
            <a:r>
              <a:rPr lang="fr-FR" b="1">
                <a:effectLst/>
              </a:rPr>
              <a:t>action</a:t>
            </a:r>
            <a:r>
              <a:rPr lang="fr-FR"/>
              <a:t> à entreprendre</a:t>
            </a:r>
            <a:r>
              <a:rPr lang="fr-FR">
                <a:effectLst/>
              </a:rPr>
              <a:t>, </a:t>
            </a:r>
            <a:r>
              <a:rPr lang="fr-FR"/>
              <a:t>compte tenu des circonstances décrites dans le contexte</a:t>
            </a:r>
            <a:r>
              <a:rPr lang="fr-FR">
                <a:effectLst/>
              </a:rPr>
              <a:t>, </a:t>
            </a:r>
            <a:r>
              <a:rPr lang="fr-FR"/>
              <a:t>et </a:t>
            </a:r>
            <a:r>
              <a:rPr lang="fr-FR" b="1"/>
              <a:t>expliquer les avantages et les inconvénients</a:t>
            </a:r>
            <a:r>
              <a:rPr lang="fr-FR"/>
              <a:t> de ce choix</a:t>
            </a:r>
            <a:r>
              <a:rPr lang="fr-FR">
                <a:effectLst/>
              </a:rPr>
              <a:t>. (</a:t>
            </a:r>
            <a:r>
              <a:rPr lang="fr-FR" i="1"/>
              <a:t>Lire la tâche à voix haute ou demander à un volontaire de la lire.</a:t>
            </a:r>
            <a:r>
              <a:rPr lang="fr-FR"/>
              <a:t>)</a:t>
            </a:r>
            <a:endParaRPr lang="en-US">
              <a:solidFill>
                <a:srgbClr val="444444"/>
              </a:solidFill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72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les </a:t>
            </a:r>
            <a:r>
              <a:rPr lang="fr-FR">
                <a:effectLst/>
              </a:rPr>
              <a:t>actions </a:t>
            </a:r>
            <a:r>
              <a:rPr lang="fr-FR"/>
              <a:t>parmi lesquelles les </a:t>
            </a:r>
            <a:r>
              <a:rPr lang="fr-FR">
                <a:effectLst/>
              </a:rPr>
              <a:t>participants </a:t>
            </a:r>
            <a:r>
              <a:rPr lang="fr-FR"/>
              <a:t>devront choisir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fr-FR"/>
              <a:t>Vous pouvez choisir parmi les trois </a:t>
            </a:r>
            <a:r>
              <a:rPr lang="fr-FR">
                <a:effectLst/>
              </a:rPr>
              <a:t>options</a:t>
            </a:r>
            <a:r>
              <a:rPr lang="fr-FR"/>
              <a:t> suivantes</a:t>
            </a:r>
            <a:r>
              <a:rPr lang="fr-FR">
                <a:effectLst/>
              </a:rPr>
              <a:t>. </a:t>
            </a:r>
            <a:r>
              <a:rPr lang="fr-FR"/>
              <a:t>Elles sont également incluses dans votre support de formation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en-US">
              <a:solidFill>
                <a:srgbClr val="444444"/>
              </a:solidFill>
              <a:effectLst/>
            </a:endParaRPr>
          </a:p>
          <a:p>
            <a:r>
              <a:rPr lang="fr-FR"/>
              <a:t>Vous disposez de </a:t>
            </a:r>
            <a:r>
              <a:rPr lang="fr-FR" b="1">
                <a:effectLst/>
              </a:rPr>
              <a:t>50 minutes </a:t>
            </a:r>
            <a:r>
              <a:rPr lang="fr-FR" b="1"/>
              <a:t>au </a:t>
            </a:r>
            <a:r>
              <a:rPr lang="fr-FR" b="1">
                <a:effectLst/>
              </a:rPr>
              <a:t>total</a:t>
            </a:r>
            <a:r>
              <a:rPr lang="fr-FR"/>
              <a:t> pour cet exercice : </a:t>
            </a:r>
            <a:r>
              <a:rPr lang="fr-FR" b="1">
                <a:effectLst/>
              </a:rPr>
              <a:t>20 minutes </a:t>
            </a:r>
            <a:r>
              <a:rPr lang="fr-FR" b="1"/>
              <a:t>pour lire les </a:t>
            </a:r>
            <a:r>
              <a:rPr lang="fr-FR" b="1">
                <a:effectLst/>
              </a:rPr>
              <a:t>documents</a:t>
            </a:r>
            <a:r>
              <a:rPr lang="fr-FR"/>
              <a:t> et </a:t>
            </a:r>
            <a:r>
              <a:rPr lang="fr-FR" b="1">
                <a:effectLst/>
              </a:rPr>
              <a:t>30 minutes </a:t>
            </a:r>
            <a:r>
              <a:rPr lang="fr-FR" b="1"/>
              <a:t>pour le travail en groupe</a:t>
            </a:r>
            <a:r>
              <a:rPr lang="fr-FR">
                <a:effectLst/>
              </a:rPr>
              <a:t>.</a:t>
            </a:r>
            <a:br>
              <a:rPr lang="fr-FR"/>
            </a:br>
            <a:r>
              <a:rPr lang="fr-FR"/>
              <a:t>Vous pouvez maintenant commencer l’exercice</a:t>
            </a:r>
            <a:r>
              <a:rPr lang="fr-FR">
                <a:effectLst/>
              </a:rPr>
              <a:t>. </a:t>
            </a:r>
            <a:r>
              <a:rPr lang="fr-FR"/>
              <a:t>N’hésitez pas à </a:t>
            </a:r>
            <a:r>
              <a:rPr lang="fr-FR">
                <a:effectLst/>
              </a:rPr>
              <a:t>me </a:t>
            </a:r>
            <a:r>
              <a:rPr lang="fr-FR"/>
              <a:t>poser des </a:t>
            </a:r>
            <a:r>
              <a:rPr lang="fr-FR">
                <a:effectLst/>
              </a:rPr>
              <a:t>questions</a:t>
            </a:r>
            <a:r>
              <a:rPr lang="fr-FR"/>
              <a:t> si vous en avez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en-US">
              <a:solidFill>
                <a:srgbClr val="444444"/>
              </a:solidFill>
              <a:effectLst/>
            </a:endParaRPr>
          </a:p>
          <a:p>
            <a:r>
              <a:rPr lang="fr-FR" i="1">
                <a:effectLst/>
              </a:rPr>
              <a:t>(</a:t>
            </a:r>
            <a:r>
              <a:rPr lang="fr-FR" i="1"/>
              <a:t>N’oubliez pas d’utiliser les scénarios lorsque vous jugez qu’ils sont les plus appropriés</a:t>
            </a:r>
            <a:r>
              <a:rPr lang="fr-FR" i="1">
                <a:effectLst/>
              </a:rPr>
              <a:t>. </a:t>
            </a:r>
            <a:r>
              <a:rPr lang="fr-FR" i="1"/>
              <a:t>Les diapositives scénarios suivent.)</a:t>
            </a:r>
            <a:br>
              <a:rPr lang="fr-FR" i="1"/>
            </a:br>
            <a:r>
              <a:rPr lang="fr-FR" i="1">
                <a:effectLst/>
              </a:rPr>
              <a:t>(</a:t>
            </a:r>
            <a:r>
              <a:rPr lang="fr-FR" i="1"/>
              <a:t>Mettez fin à l’exercice après </a:t>
            </a:r>
            <a:r>
              <a:rPr lang="fr-FR" i="1">
                <a:effectLst/>
              </a:rPr>
              <a:t>50 minutes. </a:t>
            </a:r>
            <a:r>
              <a:rPr lang="fr-FR" i="1"/>
              <a:t>Pendant l’exercice</a:t>
            </a:r>
            <a:r>
              <a:rPr lang="fr-FR" i="1">
                <a:effectLst/>
              </a:rPr>
              <a:t>, </a:t>
            </a:r>
            <a:r>
              <a:rPr lang="fr-FR" i="1"/>
              <a:t>circulez parmi les groupes</a:t>
            </a:r>
            <a:r>
              <a:rPr lang="fr-FR" i="1">
                <a:effectLst/>
              </a:rPr>
              <a:t>. </a:t>
            </a:r>
            <a:r>
              <a:rPr lang="fr-FR" i="1"/>
              <a:t>Répondez aux </a:t>
            </a:r>
            <a:r>
              <a:rPr lang="fr-FR" i="1">
                <a:effectLst/>
              </a:rPr>
              <a:t>questions </a:t>
            </a:r>
            <a:r>
              <a:rPr lang="fr-FR" i="1"/>
              <a:t>des </a:t>
            </a:r>
            <a:r>
              <a:rPr lang="fr-FR" i="1">
                <a:effectLst/>
              </a:rPr>
              <a:t>participants. </a:t>
            </a:r>
            <a:r>
              <a:rPr lang="fr-FR" i="1"/>
              <a:t>Rappelez le temps restant à </a:t>
            </a:r>
            <a:r>
              <a:rPr lang="fr-FR" i="1">
                <a:effectLst/>
              </a:rPr>
              <a:t>15, 10 </a:t>
            </a:r>
            <a:r>
              <a:rPr lang="fr-FR" i="1"/>
              <a:t>et </a:t>
            </a:r>
            <a:r>
              <a:rPr lang="fr-FR" i="1">
                <a:effectLst/>
              </a:rPr>
              <a:t>5 minutes </a:t>
            </a:r>
            <a:r>
              <a:rPr lang="fr-FR" i="1"/>
              <a:t>de la fin de l’exercice</a:t>
            </a:r>
            <a:r>
              <a:rPr lang="fr-FR" i="1">
                <a:effectLst/>
              </a:rPr>
              <a:t>.)</a:t>
            </a:r>
            <a:endParaRPr lang="fr-FR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818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>
                <a:effectLst/>
              </a:rPr>
              <a:t>(</a:t>
            </a:r>
            <a:r>
              <a:rPr lang="fr-FR" i="1"/>
              <a:t>Scénario à présenter </a:t>
            </a:r>
            <a:r>
              <a:rPr lang="fr-FR" i="1">
                <a:effectLst/>
              </a:rPr>
              <a:t>– </a:t>
            </a:r>
            <a:r>
              <a:rPr lang="fr-FR" i="1"/>
              <a:t>un par un ou collectivement </a:t>
            </a:r>
            <a:r>
              <a:rPr lang="fr-FR" i="1">
                <a:effectLst/>
              </a:rPr>
              <a:t>– </a:t>
            </a:r>
            <a:r>
              <a:rPr lang="fr-FR" i="1"/>
              <a:t>pendant l’exercice</a:t>
            </a:r>
            <a:r>
              <a:rPr lang="fr-FR" i="1">
                <a:effectLst/>
              </a:rPr>
              <a:t>. </a:t>
            </a:r>
            <a:r>
              <a:rPr lang="fr-FR" i="1"/>
              <a:t>Des copies papier des scénarios peuvent également être distribuées</a:t>
            </a:r>
            <a:r>
              <a:rPr lang="fr-FR" i="1">
                <a:effectLst/>
              </a:rPr>
              <a:t>.) </a:t>
            </a:r>
            <a:r>
              <a:rPr lang="fr-FR" b="1"/>
              <a:t>Ne montrez pas les scénarios aux </a:t>
            </a:r>
            <a:r>
              <a:rPr lang="fr-FR" b="1">
                <a:effectLst/>
              </a:rPr>
              <a:t>participants </a:t>
            </a:r>
            <a:r>
              <a:rPr lang="fr-FR" b="1"/>
              <a:t>avant le </a:t>
            </a:r>
            <a:r>
              <a:rPr lang="fr-FR" b="1">
                <a:effectLst/>
              </a:rPr>
              <a:t>moment</a:t>
            </a:r>
            <a:r>
              <a:rPr lang="fr-FR" b="1"/>
              <a:t> opportun</a:t>
            </a:r>
            <a:r>
              <a:rPr lang="fr-FR" b="1">
                <a:effectLst/>
              </a:rPr>
              <a:t>.</a:t>
            </a:r>
            <a:endParaRPr lang="fr-FR">
              <a:effectLst/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i="1">
              <a:latin typeface="Calibri"/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44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E94A72-9112-3D63-7596-0C2046534A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1B9D260-8E1F-20CC-1AE5-FFED9FFD24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696BE4-D92C-6135-464D-48A023B19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D9B3EF-DCD1-F5EE-88D1-1038B8C41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EDB770-803B-C37B-4E76-D3329229A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210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A16AAD-8FF6-D3C7-BA0D-B3ADCADA3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FF06877-5531-4990-8E70-A48E402148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2058-1CE3-3F61-22F6-B0A167FE6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3118D4-770B-7883-8D97-CF74743C0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CB8480-3347-2F81-24B8-FD0B8444C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576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2412E26-AF85-4894-F685-AD503720B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458C939-8FE4-8ACA-43CB-8B25CCF8BF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E1936-A535-7E7B-3ECF-4B6A9A7C2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3F6A56-711A-171B-6E08-A9CA01366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DA62B4-89AC-C03B-F0C4-D8672C1C8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2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00429B-17B0-EA26-3F9E-D3EBD094F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BB84F6-80C4-81B7-0E33-41756A911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91A9CE-0C31-39D3-E8FF-B66950F3C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AB511B-D44F-9525-8742-3E1624592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5F2A61-5DE2-35C4-C483-5C39D93EA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20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4C4D67-E1BC-76A3-A5D2-5D4828C8C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6D2BA6-0553-2940-A0FC-977779B06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CC1D4E-6AD7-FEB3-EAE2-9357FB3A5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B2CBAA-6CB1-C545-9BD2-53514D83C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933E12-4EAE-5175-6E29-790486FBF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98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AACF31-5445-AD05-EF8B-C9960C3CA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0E20AB-D135-7844-551E-495C54176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C8F1C1-5172-39C7-F118-478746B5E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E2F3A0B-9B71-9C28-350A-EB061FFCA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951037D-E984-2E50-E027-5A03FD996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B703C7-183E-3467-D55B-A571C4B0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9787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258C8E-2515-53F1-9AF6-5D8AA5211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B2CEE76-FB1B-DB12-89B3-3579B94C7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727CA19-5A6C-67F4-A64C-D13B498546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00FFF5-375A-CE42-644C-C0B467F915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FF732C9-F154-A873-AD44-EDDAEC2344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2B7E484-0C8F-D8BE-1970-998D28899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094D55C-04C6-B1AC-D36A-A8864E97F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9DCD468-E9E2-4D40-F761-978B2BC4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86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1580AB-BD09-F249-3D51-8C6CF9654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3011F7C-4392-4452-054A-1C2B85870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77674-6FB6-E8AF-34F7-A7F51443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9E1785-FEF7-9949-5824-7FF82A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78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1EA11BA-E8D2-2703-939C-DE60E5A96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BB8D06E-19ED-1859-341C-1DE39AC3C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A260F3A-6F7A-236E-13E5-714D9071E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830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F99AC4-DCA3-E54E-72BA-A4E47DE39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31160D-17F0-4E20-9CC6-9A427571C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283BA42-1370-DA7C-9B00-FCB1A3C4FC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C8A29C5-B9CF-275B-A83A-DB4D96019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F06C5BD-089E-533C-34D2-178DDF11A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DD04F49-FF34-9875-E15F-B29C25671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2846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AA3D52-B803-7E97-3BF0-1CDFD7597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2C3215B-DC2B-83B0-D1ED-9618B1A711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4242EF-7440-14D3-1006-0D55574AB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C2E1956-A22A-83E4-2B2C-166BE4D37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B65C93-A6F8-3E31-136E-EBB11AF8D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118DD9-8070-2AD8-19E8-7905E08D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70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9127579-8EFA-417D-00DF-71CC59E48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C6C8E2-32B0-722C-5BE1-53B8257647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B763C4-6260-DF45-CE47-C133B9DB2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746559-4D3A-4406-B92C-BB5D6531C930}" type="datetimeFigureOut">
              <a:rPr lang="fr-FR" smtClean="0"/>
              <a:t>29/08/2025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46BB05-43D6-95C4-B3CD-4CABE8759D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8A647E-D189-0630-6232-7DEC4ED4E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3311DF-0FFD-4AEE-B018-511BBA67D1F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58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96926C-0C8B-4D73-AC73-3E7379AA0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2400" b="1">
                <a:solidFill>
                  <a:srgbClr val="1F4E79"/>
                </a:solidFill>
                <a:latin typeface="Calibri"/>
                <a:ea typeface="Calibri"/>
                <a:cs typeface="Times New Roman"/>
              </a:rPr>
              <a:t>ÉTUDE DE CAS N° </a:t>
            </a:r>
            <a:r>
              <a:rPr lang="en-GB" sz="2400" b="1" noProof="0">
                <a:solidFill>
                  <a:srgbClr val="1F4E79"/>
                </a:solidFill>
                <a:effectLst/>
                <a:latin typeface="Calibri"/>
                <a:ea typeface="Calibri"/>
                <a:cs typeface="Times New Roman"/>
              </a:rPr>
              <a:t>5:  </a:t>
            </a:r>
            <a:br>
              <a:rPr lang="en-GB" sz="2400" noProof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>
                <a:solidFill>
                  <a:srgbClr val="156082"/>
                </a:solidFill>
                <a:latin typeface="Arial"/>
                <a:ea typeface="Calibri"/>
                <a:cs typeface="Arial"/>
              </a:rPr>
              <a:t>FACILITER LA FOURNITURE D’UN SOUTIEN EFFICACE AUX PERSONNES VICTIMES OU RESCAPÉES DE CONFLITS</a:t>
            </a:r>
            <a:endParaRPr lang="en-US" sz="2400" b="1" noProof="0">
              <a:solidFill>
                <a:srgbClr val="1F4E79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913C66-0117-4107-A331-5DD99DB478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42" t="30005" r="25640" b="18106"/>
          <a:stretch/>
        </p:blipFill>
        <p:spPr bwMode="auto">
          <a:xfrm>
            <a:off x="1969372" y="2082381"/>
            <a:ext cx="7649190" cy="44104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E7EF41-E601-41A7-98C2-56214F3F1E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8"/>
          <a:stretch/>
        </p:blipFill>
        <p:spPr>
          <a:xfrm rot="5400000">
            <a:off x="8544589" y="3209585"/>
            <a:ext cx="6833279" cy="44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81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4D6436-149E-4023-A8DC-E6CD22B6E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Scénario</a:t>
            </a:r>
            <a:endParaRPr lang="fr-FR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484885-FDD9-564F-6414-DCEE1D4EC044}"/>
              </a:ext>
            </a:extLst>
          </p:cNvPr>
          <p:cNvSpPr txBox="1"/>
          <p:nvPr/>
        </p:nvSpPr>
        <p:spPr>
          <a:xfrm>
            <a:off x="2565400" y="54102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Rapport sur les droits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humains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d’une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organisation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indépendante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défense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droits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humains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La police du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Carana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accusée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d’intimider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et de torturer les opposants au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gouvernement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en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place</a:t>
            </a:r>
            <a:endParaRPr lang="fr-FR" b="1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39A1EBE-047D-4EAC-82AC-8D4207AEB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858435"/>
              </p:ext>
            </p:extLst>
          </p:nvPr>
        </p:nvGraphicFramePr>
        <p:xfrm>
          <a:off x="4542692" y="2325076"/>
          <a:ext cx="3365504" cy="239152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365504">
                  <a:extLst>
                    <a:ext uri="{9D8B030D-6E8A-4147-A177-3AD203B41FA5}">
                      <a16:colId xmlns:a16="http://schemas.microsoft.com/office/drawing/2014/main" val="2502180334"/>
                    </a:ext>
                  </a:extLst>
                </a:gridCol>
              </a:tblGrid>
              <a:tr h="2391526">
                <a:tc>
                  <a:txBody>
                    <a:bodyPr/>
                    <a:lstStyle/>
                    <a:p>
                      <a:pPr marL="405765" marR="387985" algn="ctr">
                        <a:buNone/>
                      </a:pP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RAPPORT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SUR LES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DROITS </a:t>
                      </a:r>
                      <a:br>
                        <a:rPr lang="pt-PT" sz="1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</a:br>
                      <a:r>
                        <a:rPr lang="pt-PT" sz="3200" b="1">
                          <a:solidFill>
                            <a:srgbClr val="FFFFFF"/>
                          </a:solidFill>
                          <a:effectLst/>
                          <a:latin typeface="Roboto"/>
                        </a:rPr>
                        <a:t>H U M A I N S</a:t>
                      </a:r>
                      <a:endParaRPr lang="pt-PT">
                        <a:effectLst/>
                        <a:latin typeface="Roboto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748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306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6C179-5EAC-482C-BCB4-05924DDBC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BED469-6A0B-4887-9611-9E2210EE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noProof="0"/>
          </a:p>
          <a:p>
            <a:pPr marL="0" indent="0" algn="ctr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 noProof="0">
                <a:solidFill>
                  <a:srgbClr val="0070C0"/>
                </a:solidFill>
              </a:rPr>
              <a:t>DEBRIEF</a:t>
            </a:r>
          </a:p>
        </p:txBody>
      </p:sp>
    </p:spTree>
    <p:extLst>
      <p:ext uri="{BB962C8B-B14F-4D97-AF65-F5344CB8AC3E}">
        <p14:creationId xmlns:p14="http://schemas.microsoft.com/office/powerpoint/2010/main" val="213208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872E3-BA64-C3FB-0766-FABBBD320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3931A8-9F1D-9348-2294-B173DADC9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Rappel</a:t>
            </a:r>
            <a:r>
              <a:rPr lang="en-GB" noProof="0"/>
              <a:t>!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A22132-0AA1-E9A1-74FC-1FBD91399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Les VSCS </a:t>
            </a:r>
            <a:r>
              <a:rPr lang="en-GB" err="1">
                <a:ea typeface="+mn-lt"/>
                <a:cs typeface="+mn-lt"/>
              </a:rPr>
              <a:t>peuvent</a:t>
            </a:r>
            <a:r>
              <a:rPr lang="en-GB" dirty="0">
                <a:ea typeface="+mn-lt"/>
                <a:cs typeface="+mn-lt"/>
              </a:rPr>
              <a:t> toucher, et </a:t>
            </a:r>
            <a:r>
              <a:rPr lang="en-GB" err="1">
                <a:ea typeface="+mn-lt"/>
                <a:cs typeface="+mn-lt"/>
              </a:rPr>
              <a:t>touchent</a:t>
            </a:r>
            <a:r>
              <a:rPr lang="en-GB">
                <a:ea typeface="+mn-lt"/>
                <a:cs typeface="+mn-lt"/>
              </a:rPr>
              <a:t> tout le monde</a:t>
            </a:r>
            <a:r>
              <a:rPr lang="en-GB" noProof="0">
                <a:effectLst/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La stigmatisation </a:t>
            </a:r>
            <a:r>
              <a:rPr lang="en-GB" dirty="0" err="1">
                <a:ea typeface="+mn-lt"/>
                <a:cs typeface="+mn-lt"/>
              </a:rPr>
              <a:t>liée</a:t>
            </a:r>
            <a:r>
              <a:rPr lang="en-GB" dirty="0">
                <a:ea typeface="+mn-lt"/>
                <a:cs typeface="+mn-lt"/>
              </a:rPr>
              <a:t> aux VSCS fait que les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— </a:t>
            </a:r>
            <a:r>
              <a:rPr lang="en-GB" dirty="0" err="1">
                <a:ea typeface="+mn-lt"/>
                <a:cs typeface="+mn-lt"/>
              </a:rPr>
              <a:t>en</a:t>
            </a:r>
            <a:r>
              <a:rPr lang="en-GB" dirty="0">
                <a:ea typeface="+mn-lt"/>
                <a:cs typeface="+mn-lt"/>
              </a:rPr>
              <a:t> particulier les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masculines</a:t>
            </a:r>
            <a:r>
              <a:rPr lang="en-GB" dirty="0">
                <a:ea typeface="+mn-lt"/>
                <a:cs typeface="+mn-lt"/>
              </a:rPr>
              <a:t> — </a:t>
            </a:r>
            <a:r>
              <a:rPr lang="en-GB" dirty="0" err="1">
                <a:ea typeface="+mn-lt"/>
                <a:cs typeface="+mn-lt"/>
              </a:rPr>
              <a:t>peuvent</a:t>
            </a:r>
            <a:r>
              <a:rPr lang="en-GB" dirty="0">
                <a:ea typeface="+mn-lt"/>
                <a:cs typeface="+mn-lt"/>
              </a:rPr>
              <a:t> ne pas </a:t>
            </a:r>
            <a:r>
              <a:rPr lang="en-GB" dirty="0" err="1">
                <a:ea typeface="+mn-lt"/>
                <a:cs typeface="+mn-lt"/>
              </a:rPr>
              <a:t>signaler</a:t>
            </a:r>
            <a:r>
              <a:rPr lang="en-GB" dirty="0">
                <a:ea typeface="+mn-lt"/>
                <a:cs typeface="+mn-lt"/>
              </a:rPr>
              <a:t> les </a:t>
            </a:r>
            <a:r>
              <a:rPr lang="en-GB" noProof="0" dirty="0">
                <a:effectLst/>
                <a:ea typeface="+mn-lt"/>
                <a:cs typeface="+mn-lt"/>
              </a:rPr>
              <a:t>incidents </a:t>
            </a:r>
            <a:r>
              <a:rPr lang="en-GB" dirty="0">
                <a:ea typeface="+mn-lt"/>
                <a:cs typeface="+mn-lt"/>
              </a:rPr>
              <a:t>de VSCS</a:t>
            </a:r>
            <a:r>
              <a:rPr lang="en-GB" noProof="0" dirty="0">
                <a:effectLst/>
                <a:ea typeface="+mn-lt"/>
                <a:cs typeface="+mn-lt"/>
              </a:rPr>
              <a:t>.</a:t>
            </a:r>
            <a:endParaRPr lang="en-GB" dirty="0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dirty="0" err="1">
                <a:ea typeface="+mn-lt"/>
                <a:cs typeface="+mn-lt"/>
              </a:rPr>
              <a:t>Fournir</a:t>
            </a:r>
            <a:r>
              <a:rPr lang="en-GB" dirty="0">
                <a:ea typeface="+mn-lt"/>
                <a:cs typeface="+mn-lt"/>
              </a:rPr>
              <a:t> un </a:t>
            </a:r>
            <a:r>
              <a:rPr lang="en-GB" dirty="0" err="1">
                <a:ea typeface="+mn-lt"/>
                <a:cs typeface="+mn-lt"/>
              </a:rPr>
              <a:t>soutien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efficace</a:t>
            </a:r>
            <a:r>
              <a:rPr lang="en-GB" dirty="0">
                <a:ea typeface="+mn-lt"/>
                <a:cs typeface="+mn-lt"/>
              </a:rPr>
              <a:t> et tenant </a:t>
            </a:r>
            <a:r>
              <a:rPr lang="en-GB" dirty="0" err="1">
                <a:ea typeface="+mn-lt"/>
                <a:cs typeface="+mn-lt"/>
              </a:rPr>
              <a:t>compte</a:t>
            </a:r>
            <a:r>
              <a:rPr lang="en-GB" dirty="0">
                <a:ea typeface="+mn-lt"/>
                <a:cs typeface="+mn-lt"/>
              </a:rPr>
              <a:t> des </a:t>
            </a:r>
            <a:r>
              <a:rPr lang="en-GB" dirty="0" err="1">
                <a:ea typeface="+mn-lt"/>
                <a:cs typeface="+mn-lt"/>
              </a:rPr>
              <a:t>traumatismes</a:t>
            </a:r>
            <a:r>
              <a:rPr lang="en-GB" dirty="0">
                <a:ea typeface="+mn-lt"/>
                <a:cs typeface="+mn-lt"/>
              </a:rPr>
              <a:t> aux </a:t>
            </a:r>
            <a:r>
              <a:rPr lang="en-GB" dirty="0" err="1">
                <a:ea typeface="+mn-lt"/>
                <a:cs typeface="+mn-lt"/>
              </a:rPr>
              <a:t>victimes</a:t>
            </a:r>
            <a:r>
              <a:rPr lang="en-GB" dirty="0">
                <a:ea typeface="+mn-lt"/>
                <a:cs typeface="+mn-lt"/>
              </a:rPr>
              <a:t> de VSCS </a:t>
            </a:r>
            <a:r>
              <a:rPr lang="en-GB" dirty="0" err="1">
                <a:ea typeface="+mn-lt"/>
                <a:cs typeface="+mn-lt"/>
              </a:rPr>
              <a:t>signifie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garantir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leur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sécurité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immédiate</a:t>
            </a:r>
            <a:r>
              <a:rPr lang="en-GB" noProof="0" dirty="0">
                <a:effectLst/>
                <a:ea typeface="+mn-lt"/>
                <a:cs typeface="+mn-lt"/>
              </a:rPr>
              <a:t>.</a:t>
            </a:r>
            <a:endParaRPr lang="en-GB" dirty="0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GB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GB" dirty="0">
                <a:ea typeface="+mn-lt"/>
                <a:cs typeface="+mn-lt"/>
              </a:rPr>
              <a:t>Toujours </a:t>
            </a:r>
            <a:r>
              <a:rPr lang="en-GB" dirty="0" err="1">
                <a:ea typeface="+mn-lt"/>
                <a:cs typeface="+mn-lt"/>
              </a:rPr>
              <a:t>obtenir</a:t>
            </a:r>
            <a:r>
              <a:rPr lang="en-GB" dirty="0">
                <a:ea typeface="+mn-lt"/>
                <a:cs typeface="+mn-lt"/>
              </a:rPr>
              <a:t> le </a:t>
            </a:r>
            <a:r>
              <a:rPr lang="en-GB" dirty="0" err="1">
                <a:ea typeface="+mn-lt"/>
                <a:cs typeface="+mn-lt"/>
              </a:rPr>
              <a:t>consentement</a:t>
            </a:r>
            <a:r>
              <a:rPr lang="en-GB" dirty="0">
                <a:ea typeface="+mn-lt"/>
                <a:cs typeface="+mn-lt"/>
              </a:rPr>
              <a:t> du </a:t>
            </a:r>
            <a:r>
              <a:rPr lang="en-GB" dirty="0" err="1">
                <a:ea typeface="+mn-lt"/>
                <a:cs typeface="+mn-lt"/>
              </a:rPr>
              <a:t>rescapé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ou</a:t>
            </a:r>
            <a:r>
              <a:rPr lang="en-GB" dirty="0">
                <a:ea typeface="+mn-lt"/>
                <a:cs typeface="+mn-lt"/>
              </a:rPr>
              <a:t> de la </a:t>
            </a:r>
            <a:r>
              <a:rPr lang="en-GB" dirty="0" err="1">
                <a:ea typeface="+mn-lt"/>
                <a:cs typeface="+mn-lt"/>
              </a:rPr>
              <a:t>rescapée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avant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d’entreprendre</a:t>
            </a:r>
            <a:r>
              <a:rPr lang="en-GB" dirty="0">
                <a:ea typeface="+mn-lt"/>
                <a:cs typeface="+mn-lt"/>
              </a:rPr>
              <a:t> toute </a:t>
            </a:r>
            <a:r>
              <a:rPr lang="en-GB" noProof="0" dirty="0">
                <a:effectLst/>
                <a:ea typeface="+mn-lt"/>
                <a:cs typeface="+mn-lt"/>
              </a:rPr>
              <a:t>action </a:t>
            </a:r>
            <a:r>
              <a:rPr lang="en-GB" dirty="0">
                <a:ea typeface="+mn-lt"/>
                <a:cs typeface="+mn-lt"/>
              </a:rPr>
              <a:t>le </a:t>
            </a:r>
            <a:r>
              <a:rPr lang="en-GB" dirty="0" err="1">
                <a:ea typeface="+mn-lt"/>
                <a:cs typeface="+mn-lt"/>
              </a:rPr>
              <a:t>ou</a:t>
            </a:r>
            <a:r>
              <a:rPr lang="en-GB" dirty="0">
                <a:ea typeface="+mn-lt"/>
                <a:cs typeface="+mn-lt"/>
              </a:rPr>
              <a:t> la </a:t>
            </a:r>
            <a:r>
              <a:rPr lang="en-GB" dirty="0" err="1">
                <a:ea typeface="+mn-lt"/>
                <a:cs typeface="+mn-lt"/>
              </a:rPr>
              <a:t>concernant</a:t>
            </a:r>
            <a:r>
              <a:rPr lang="en-GB" dirty="0">
                <a:ea typeface="+mn-lt"/>
                <a:cs typeface="+mn-lt"/>
              </a:rPr>
              <a:t>.</a:t>
            </a:r>
            <a:endParaRPr lang="en-GB" dirty="0"/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endParaRPr lang="en-GB" noProof="0"/>
          </a:p>
        </p:txBody>
      </p:sp>
      <p:pic>
        <p:nvPicPr>
          <p:cNvPr id="4" name="Image 3" descr="A blue tag with black text&#10;&#10;AI-generated content may be incorrect.">
            <a:extLst>
              <a:ext uri="{FF2B5EF4-FFF2-40B4-BE49-F238E27FC236}">
                <a16:creationId xmlns:a16="http://schemas.microsoft.com/office/drawing/2014/main" id="{76F2CA3A-708F-288C-D7E0-D07D80284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1698" y="219075"/>
            <a:ext cx="20764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32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C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D1010F-1002-E5DC-B158-549122C32FA0}"/>
              </a:ext>
            </a:extLst>
          </p:cNvPr>
          <p:cNvSpPr/>
          <p:nvPr/>
        </p:nvSpPr>
        <p:spPr>
          <a:xfrm>
            <a:off x="1773936" y="1152144"/>
            <a:ext cx="9125712" cy="3931919"/>
          </a:xfrm>
          <a:prstGeom prst="roundRect">
            <a:avLst/>
          </a:prstGeom>
          <a:noFill/>
          <a:ln w="28575">
            <a:solidFill>
              <a:srgbClr val="0023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marR="0">
              <a:buNone/>
            </a:pPr>
            <a:r>
              <a:rPr lang="fr-FR" sz="1800" b="1" i="1" noProof="0">
                <a:solidFill>
                  <a:srgbClr val="004B97"/>
                </a:solidFill>
                <a:effectLst/>
                <a:latin typeface="Arial"/>
                <a:ea typeface="Arial" panose="020B0604020202020204" pitchFamily="34" charset="0"/>
                <a:cs typeface="Times New Roman"/>
              </a:rPr>
              <a:t>OBJECTIFS D'APPRENTISSAGE</a:t>
            </a:r>
            <a:endParaRPr lang="fr-FR" sz="1800" i="1" noProof="0">
              <a:solidFill>
                <a:srgbClr val="272727"/>
              </a:solidFill>
              <a:effectLst/>
              <a:latin typeface="Trebuchet MS"/>
              <a:ea typeface="DengXian Light" panose="02010600030101010101" pitchFamily="2" charset="-122"/>
              <a:cs typeface="Times New Roman"/>
            </a:endParaRPr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Recenser les besoins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particuliers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différentes victimes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violences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,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y compris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les hommes, les femmes, les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filles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les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garçons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y répondre</a:t>
            </a:r>
            <a:endParaRPr lang="fr-FR" sz="1800" i="1" spc="0" noProof="0">
              <a:effectLst/>
              <a:latin typeface="Trebuchet MS" panose="020B0603020202020204" pitchFamily="34" charset="0"/>
              <a:ea typeface="Arial" panose="020B0604020202020204" pitchFamily="34" charset="0"/>
              <a:cs typeface="Trebuchet MS" panose="020B0603020202020204" pitchFamily="34" charset="0"/>
            </a:endParaRPr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Garantir la sécurité et la dignité des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personnes victimes ou rescapées de violences sexuelles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liées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aux conflits</a:t>
            </a:r>
            <a:endParaRPr lang="fr-FR"/>
          </a:p>
          <a:p>
            <a:pPr marL="34290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Assurer la liaison avec la Mission et les acteurs locaux concernés afin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de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garantir la fourniture d’une assistance multisectorielle, y compris un soutien médical </a:t>
            </a:r>
            <a:r>
              <a:rPr lang="fr-FR" sz="1800" i="1" spc="0" noProof="0">
                <a:solidFill>
                  <a:srgbClr val="004B97"/>
                </a:solidFill>
                <a:effectLst/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et </a:t>
            </a: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psychosocial, aux personnes victimes ou rescapées de violences sexuelles liées aux conflits</a:t>
            </a:r>
            <a:endParaRPr lang="fr-FR"/>
          </a:p>
          <a:p>
            <a:pPr marL="342900" marR="683260" indent="-342900" algn="just">
              <a:lnSpc>
                <a:spcPct val="102000"/>
              </a:lnSpc>
              <a:spcBef>
                <a:spcPts val="1245"/>
              </a:spcBef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899795" algn="l"/>
              </a:tabLst>
            </a:pPr>
            <a:r>
              <a:rPr lang="fr-FR" i="1">
                <a:solidFill>
                  <a:srgbClr val="004B97"/>
                </a:solidFill>
                <a:latin typeface="Trebuchet MS"/>
                <a:ea typeface="Arial" panose="020B0604020202020204" pitchFamily="34" charset="0"/>
                <a:cs typeface="Trebuchet MS" panose="020B0603020202020204" pitchFamily="34" charset="0"/>
              </a:rPr>
              <a:t>Consigner et recenser tous les faits en utilisant des données ventilées par genre et par âge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496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7D55CC-DA87-4F54-86D6-95CFCE947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>
                <a:solidFill>
                  <a:srgbClr val="0070C0"/>
                </a:solidFill>
              </a:rPr>
              <a:t>EXERCICE</a:t>
            </a:r>
            <a:endParaRPr lang="en-GB" sz="4000" b="1" noProof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2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6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C96E69A-342F-669E-0F87-53E7A3CA366C}"/>
              </a:ext>
            </a:extLst>
          </p:cNvPr>
          <p:cNvSpPr/>
          <p:nvPr/>
        </p:nvSpPr>
        <p:spPr>
          <a:xfrm>
            <a:off x="1173018" y="203201"/>
            <a:ext cx="10372437" cy="6326910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fr-FR" b="1">
                <a:ea typeface="+mn-lt"/>
                <a:cs typeface="+mn-lt"/>
              </a:rPr>
              <a:t>DURÉE TOTALE DE L’EXERCICE</a:t>
            </a:r>
            <a:r>
              <a:rPr lang="fr-FR" b="1"/>
              <a:t> </a:t>
            </a:r>
            <a:r>
              <a:rPr lang="fr-FR" b="1" noProof="0"/>
              <a:t>: 2 heures 30 minutes</a:t>
            </a:r>
            <a:endParaRPr lang="fr-FR"/>
          </a:p>
          <a:p>
            <a:pPr>
              <a:buNone/>
            </a:pPr>
            <a:endParaRPr lang="fr-FR" b="1" noProof="0"/>
          </a:p>
          <a:p>
            <a:pPr>
              <a:buNone/>
            </a:pPr>
            <a:endParaRPr lang="fr-FR" b="1" noProof="0"/>
          </a:p>
          <a:p>
            <a:r>
              <a:rPr lang="fr-FR" noProof="0"/>
              <a:t>30 minutes : </a:t>
            </a:r>
            <a:r>
              <a:rPr lang="fr-FR" noProof="0">
                <a:ea typeface="+mn-lt"/>
                <a:cs typeface="+mn-lt"/>
              </a:rPr>
              <a:t>Présentation sur l’intégration </a:t>
            </a:r>
            <a:r>
              <a:rPr lang="fr-FR">
                <a:ea typeface="+mn-lt"/>
                <a:cs typeface="+mn-lt"/>
              </a:rPr>
              <a:t>des questions de </a:t>
            </a:r>
            <a:r>
              <a:rPr lang="fr-FR" noProof="0">
                <a:ea typeface="+mn-lt"/>
                <a:cs typeface="+mn-lt"/>
              </a:rPr>
              <a:t>genre dans </a:t>
            </a:r>
            <a:r>
              <a:rPr lang="fr-FR">
                <a:ea typeface="+mn-lt"/>
                <a:cs typeface="+mn-lt"/>
              </a:rPr>
              <a:t>les activités</a:t>
            </a:r>
            <a:r>
              <a:rPr lang="fr-FR" noProof="0">
                <a:ea typeface="+mn-lt"/>
                <a:cs typeface="+mn-lt"/>
              </a:rPr>
              <a:t> militaires</a:t>
            </a:r>
          </a:p>
          <a:p>
            <a:r>
              <a:rPr lang="fr-FR" noProof="0"/>
              <a:t>15 minutes : Pause</a:t>
            </a:r>
          </a:p>
          <a:p>
            <a:r>
              <a:rPr lang="fr-FR" noProof="0"/>
              <a:t>10 minutes : Introduction et </a:t>
            </a:r>
            <a:r>
              <a:rPr lang="fr-FR"/>
              <a:t>formation des </a:t>
            </a:r>
            <a:r>
              <a:rPr lang="fr-FR" noProof="0"/>
              <a:t>groupes</a:t>
            </a:r>
          </a:p>
          <a:p>
            <a:r>
              <a:rPr lang="fr-FR" noProof="0"/>
              <a:t>20 minutes : </a:t>
            </a:r>
            <a:r>
              <a:rPr lang="fr-FR">
                <a:ea typeface="+mn-lt"/>
                <a:cs typeface="+mn-lt"/>
              </a:rPr>
              <a:t>Examen de la présentation </a:t>
            </a:r>
            <a:r>
              <a:rPr lang="fr-FR" noProof="0">
                <a:ea typeface="+mn-lt"/>
                <a:cs typeface="+mn-lt"/>
              </a:rPr>
              <a:t>du </a:t>
            </a:r>
            <a:r>
              <a:rPr lang="fr-FR" noProof="0" err="1">
                <a:ea typeface="+mn-lt"/>
                <a:cs typeface="+mn-lt"/>
              </a:rPr>
              <a:t>Carana</a:t>
            </a:r>
            <a:r>
              <a:rPr lang="fr-FR" noProof="0">
                <a:ea typeface="+mn-lt"/>
                <a:cs typeface="+mn-lt"/>
              </a:rPr>
              <a:t> et du </a:t>
            </a:r>
            <a:r>
              <a:rPr lang="fr-FR">
                <a:ea typeface="+mn-lt"/>
                <a:cs typeface="+mn-lt"/>
              </a:rPr>
              <a:t>cadre</a:t>
            </a:r>
            <a:r>
              <a:rPr lang="fr-FR" noProof="0">
                <a:ea typeface="+mn-lt"/>
                <a:cs typeface="+mn-lt"/>
              </a:rPr>
              <a:t> de l’étude de cas</a:t>
            </a:r>
          </a:p>
          <a:p>
            <a:r>
              <a:rPr lang="fr-FR" noProof="0"/>
              <a:t>30 minutes : </a:t>
            </a:r>
            <a:r>
              <a:rPr lang="fr-FR">
                <a:ea typeface="+mn-lt"/>
                <a:cs typeface="+mn-lt"/>
              </a:rPr>
              <a:t>Discussions </a:t>
            </a:r>
            <a:r>
              <a:rPr lang="fr-FR" noProof="0">
                <a:ea typeface="+mn-lt"/>
                <a:cs typeface="+mn-lt"/>
              </a:rPr>
              <a:t>en </a:t>
            </a:r>
            <a:r>
              <a:rPr lang="fr-FR">
                <a:ea typeface="+mn-lt"/>
                <a:cs typeface="+mn-lt"/>
              </a:rPr>
              <a:t>groupes </a:t>
            </a:r>
            <a:r>
              <a:rPr lang="fr-FR" noProof="0">
                <a:ea typeface="+mn-lt"/>
                <a:cs typeface="+mn-lt"/>
              </a:rPr>
              <a:t>et préparation des réponses</a:t>
            </a:r>
            <a:r>
              <a:rPr lang="fr-FR">
                <a:ea typeface="+mn-lt"/>
                <a:cs typeface="+mn-lt"/>
              </a:rPr>
              <a:t> </a:t>
            </a:r>
            <a:endParaRPr lang="fr-FR" noProof="0">
              <a:ea typeface="+mn-lt"/>
              <a:cs typeface="+mn-lt"/>
            </a:endParaRPr>
          </a:p>
          <a:p>
            <a:r>
              <a:rPr lang="fr-FR" noProof="0"/>
              <a:t>45 minutes : Présentation des conclusions et </a:t>
            </a:r>
            <a:r>
              <a:rPr lang="fr-FR"/>
              <a:t>bilan</a:t>
            </a:r>
            <a:endParaRPr lang="fr-FR" noProof="0"/>
          </a:p>
          <a:p>
            <a:pPr>
              <a:buNone/>
            </a:pPr>
            <a:endParaRPr lang="fr-FR" noProof="0"/>
          </a:p>
          <a:p>
            <a:pPr>
              <a:buNone/>
            </a:pPr>
            <a:endParaRPr lang="fr-FR" b="1" noProof="0"/>
          </a:p>
          <a:p>
            <a:pPr>
              <a:buNone/>
            </a:pPr>
            <a:endParaRPr lang="fr-FR" b="1" noProof="0"/>
          </a:p>
          <a:p>
            <a:r>
              <a:rPr lang="fr-FR" b="1"/>
              <a:t>DOCUMENTS D'APPUI</a:t>
            </a:r>
            <a:endParaRPr lang="fr-FR"/>
          </a:p>
          <a:p>
            <a:pPr>
              <a:buNone/>
            </a:pPr>
            <a:endParaRPr lang="fr-FR" b="1" noProof="0"/>
          </a:p>
          <a:p>
            <a:r>
              <a:rPr lang="fr-FR" b="1" noProof="0"/>
              <a:t>1. </a:t>
            </a:r>
            <a:r>
              <a:rPr lang="fr-FR"/>
              <a:t>Présentation</a:t>
            </a:r>
            <a:r>
              <a:rPr lang="fr-FR" noProof="0"/>
              <a:t> </a:t>
            </a:r>
            <a:r>
              <a:rPr lang="fr-FR"/>
              <a:t>du </a:t>
            </a:r>
            <a:r>
              <a:rPr lang="fr-FR" noProof="0" err="1"/>
              <a:t>Carana</a:t>
            </a:r>
            <a:endParaRPr lang="fr-FR" noProof="0"/>
          </a:p>
          <a:p>
            <a:pPr>
              <a:buNone/>
            </a:pPr>
            <a:r>
              <a:rPr lang="fr-FR" noProof="0"/>
              <a:t>2. </a:t>
            </a:r>
            <a:r>
              <a:rPr lang="fr-FR"/>
              <a:t>Cadre</a:t>
            </a:r>
            <a:r>
              <a:rPr lang="fr-FR" noProof="0"/>
              <a:t> de l’étude de cas</a:t>
            </a:r>
          </a:p>
          <a:p>
            <a:r>
              <a:rPr lang="fr-FR" noProof="0"/>
              <a:t>3. </a:t>
            </a:r>
            <a:r>
              <a:rPr lang="fr-FR"/>
              <a:t>Vue d'ensemble</a:t>
            </a:r>
            <a:r>
              <a:rPr lang="fr-FR" noProof="0"/>
              <a:t> de l’exercice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E8EA7B-D7D8-4F49-F70C-4C7F26C526DB}"/>
              </a:ext>
            </a:extLst>
          </p:cNvPr>
          <p:cNvSpPr txBox="1"/>
          <p:nvPr/>
        </p:nvSpPr>
        <p:spPr>
          <a:xfrm>
            <a:off x="6780728" y="4976931"/>
            <a:ext cx="4425462" cy="15359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noProof="0">
                <a:solidFill>
                  <a:schemeClr val="bg1"/>
                </a:solidFill>
              </a:rPr>
              <a:t>4.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 noProof="0">
                <a:solidFill>
                  <a:schemeClr val="bg1"/>
                </a:solidFill>
              </a:rPr>
              <a:t>Liste de </a:t>
            </a:r>
            <a:r>
              <a:rPr lang="fr-FR">
                <a:solidFill>
                  <a:schemeClr val="bg1"/>
                </a:solidFill>
              </a:rPr>
              <a:t>contrôle</a:t>
            </a:r>
            <a:endParaRPr lang="fr-FR" noProof="0">
              <a:solidFill>
                <a:schemeClr val="bg1"/>
              </a:solidFill>
            </a:endParaRPr>
          </a:p>
          <a:p>
            <a:r>
              <a:rPr lang="fr-FR" noProof="0">
                <a:solidFill>
                  <a:schemeClr val="bg1"/>
                </a:solidFill>
              </a:rPr>
              <a:t>5.</a:t>
            </a:r>
            <a:r>
              <a:rPr lang="fr-FR">
                <a:solidFill>
                  <a:schemeClr val="bg1"/>
                </a:solidFill>
              </a:rPr>
              <a:t> </a:t>
            </a:r>
            <a:r>
              <a:rPr lang="fr-FR">
                <a:solidFill>
                  <a:schemeClr val="bg1"/>
                </a:solidFill>
                <a:ea typeface="+mn-lt"/>
                <a:cs typeface="+mn-lt"/>
              </a:rPr>
              <a:t>Liste d’indicateurs relatifs aux questions de genre pour l’alerte précoce en matière de violences sexuelles liées aux conflits</a:t>
            </a:r>
            <a:endParaRPr lang="fr-FR" noProof="0">
              <a:solidFill>
                <a:schemeClr val="bg1"/>
              </a:solidFill>
              <a:ea typeface="+mn-lt"/>
              <a:cs typeface="+mn-lt"/>
            </a:endParaRPr>
          </a:p>
          <a:p>
            <a:pPr>
              <a:buNone/>
            </a:pP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04663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C4319-256A-48DE-B758-154951F0C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602" y="122057"/>
            <a:ext cx="10515600" cy="1325563"/>
          </a:xfrm>
        </p:spPr>
        <p:txBody>
          <a:bodyPr/>
          <a:lstStyle/>
          <a:p>
            <a:r>
              <a:rPr lang="en-GB"/>
              <a:t>Cadre</a:t>
            </a:r>
            <a:endParaRPr lang="en-GB" noProof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8A243FC-2D20-4365-B288-6BF873D1B7BF}"/>
              </a:ext>
            </a:extLst>
          </p:cNvPr>
          <p:cNvSpPr txBox="1"/>
          <p:nvPr/>
        </p:nvSpPr>
        <p:spPr>
          <a:xfrm>
            <a:off x="557513" y="1136497"/>
            <a:ext cx="11076973" cy="448436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b="1" err="1">
                <a:latin typeface="Calibri"/>
                <a:ea typeface="+mn-lt"/>
                <a:cs typeface="+mn-lt"/>
              </a:rPr>
              <a:t>Contexte</a:t>
            </a:r>
            <a:r>
              <a:rPr lang="en-US" sz="1700" b="1">
                <a:latin typeface="Calibri"/>
                <a:ea typeface="+mn-lt"/>
                <a:cs typeface="+mn-lt"/>
              </a:rPr>
              <a:t> </a:t>
            </a:r>
            <a:r>
              <a:rPr lang="en-US" sz="1700" b="1">
                <a:effectLst/>
                <a:latin typeface="Calibri"/>
                <a:ea typeface="+mn-lt"/>
                <a:cs typeface="+mn-lt"/>
              </a:rPr>
              <a:t>: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latin typeface="Calibri"/>
                <a:ea typeface="+mn-lt"/>
                <a:cs typeface="+mn-lt"/>
              </a:rPr>
              <a:t>Vous </a:t>
            </a:r>
            <a:r>
              <a:rPr lang="en-US" sz="1700" err="1">
                <a:latin typeface="Calibri"/>
                <a:ea typeface="+mn-lt"/>
                <a:cs typeface="+mn-lt"/>
              </a:rPr>
              <a:t>êtes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membre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d’une</a:t>
            </a:r>
            <a:r>
              <a:rPr lang="en-US" sz="1700">
                <a:latin typeface="Calibri"/>
                <a:ea typeface="+mn-lt"/>
                <a:cs typeface="+mn-lt"/>
              </a:rPr>
              <a:t> équipe de liaison qui fait </a:t>
            </a:r>
            <a:r>
              <a:rPr lang="en-US" sz="1700" err="1">
                <a:latin typeface="Calibri"/>
                <a:ea typeface="+mn-lt"/>
                <a:cs typeface="+mn-lt"/>
              </a:rPr>
              <a:t>partie</a:t>
            </a:r>
            <a:r>
              <a:rPr lang="en-US" sz="1700">
                <a:latin typeface="Calibri"/>
                <a:ea typeface="+mn-lt"/>
                <a:cs typeface="+mn-lt"/>
              </a:rPr>
              <a:t> d’un peloton </a:t>
            </a:r>
            <a:r>
              <a:rPr lang="en-US" sz="1700" err="1">
                <a:latin typeface="Calibri"/>
                <a:ea typeface="+mn-lt"/>
                <a:cs typeface="+mn-lt"/>
              </a:rPr>
              <a:t>d’engagement</a:t>
            </a:r>
            <a:r>
              <a:rPr lang="en-US" sz="1700">
                <a:latin typeface="Calibri"/>
                <a:ea typeface="+mn-lt"/>
                <a:cs typeface="+mn-lt"/>
              </a:rPr>
              <a:t>. Vous </a:t>
            </a:r>
            <a:r>
              <a:rPr lang="en-US" sz="1700" err="1">
                <a:latin typeface="Calibri"/>
                <a:ea typeface="+mn-lt"/>
                <a:cs typeface="+mn-lt"/>
              </a:rPr>
              <a:t>prenez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part </a:t>
            </a:r>
            <a:r>
              <a:rPr lang="en-US" sz="1700">
                <a:latin typeface="Calibri"/>
                <a:ea typeface="+mn-lt"/>
                <a:cs typeface="+mn-lt"/>
              </a:rPr>
              <a:t>à </a:t>
            </a:r>
            <a:r>
              <a:rPr lang="en-US" sz="1700" err="1"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effectuée</a:t>
            </a:r>
            <a:r>
              <a:rPr lang="en-US" sz="1700">
                <a:latin typeface="Calibri"/>
                <a:ea typeface="+mn-lt"/>
                <a:cs typeface="+mn-lt"/>
              </a:rPr>
              <a:t> dans la </a:t>
            </a:r>
            <a:r>
              <a:rPr lang="en-US" sz="1700" err="1">
                <a:latin typeface="Calibri"/>
                <a:ea typeface="+mn-lt"/>
                <a:cs typeface="+mn-lt"/>
              </a:rPr>
              <a:t>ville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effectLst/>
                <a:latin typeface="Calibri"/>
                <a:ea typeface="+mn-lt"/>
                <a:cs typeface="+mn-lt"/>
              </a:rPr>
              <a:t>Melleri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La </a:t>
            </a:r>
            <a:r>
              <a:rPr lang="en-US" sz="1700" err="1"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latin typeface="Calibri"/>
                <a:ea typeface="+mn-lt"/>
                <a:cs typeface="+mn-lt"/>
              </a:rPr>
              <a:t>été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ordonnée</a:t>
            </a:r>
            <a:r>
              <a:rPr lang="en-US" sz="1700">
                <a:latin typeface="Calibri"/>
                <a:ea typeface="+mn-lt"/>
                <a:cs typeface="+mn-lt"/>
              </a:rPr>
              <a:t> par le Commandant de </a:t>
            </a:r>
            <a:r>
              <a:rPr lang="en-US" sz="1700" err="1">
                <a:latin typeface="Calibri"/>
                <a:ea typeface="+mn-lt"/>
                <a:cs typeface="+mn-lt"/>
              </a:rPr>
              <a:t>votre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bataillon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d’infanterie</a:t>
            </a:r>
            <a:r>
              <a:rPr lang="en-US" sz="1700">
                <a:latin typeface="Calibri"/>
                <a:ea typeface="+mn-lt"/>
                <a:cs typeface="+mn-lt"/>
              </a:rPr>
              <a:t> après que des hommes </a:t>
            </a:r>
            <a:r>
              <a:rPr lang="en-US" sz="1700" err="1">
                <a:latin typeface="Calibri"/>
                <a:ea typeface="+mn-lt"/>
                <a:cs typeface="+mn-lt"/>
              </a:rPr>
              <a:t>armés</a:t>
            </a:r>
            <a:r>
              <a:rPr lang="en-US" sz="1700">
                <a:latin typeface="Calibri"/>
                <a:ea typeface="+mn-lt"/>
                <a:cs typeface="+mn-lt"/>
              </a:rPr>
              <a:t> non </a:t>
            </a:r>
            <a:r>
              <a:rPr lang="en-US" sz="1700" err="1">
                <a:latin typeface="Calibri"/>
                <a:ea typeface="+mn-lt"/>
                <a:cs typeface="+mn-lt"/>
              </a:rPr>
              <a:t>identifiés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mené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violente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attaque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contre</a:t>
            </a:r>
            <a:r>
              <a:rPr lang="en-US" sz="1700">
                <a:latin typeface="Calibri"/>
                <a:ea typeface="+mn-lt"/>
                <a:cs typeface="+mn-lt"/>
              </a:rPr>
              <a:t> le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village </a:t>
            </a:r>
            <a:r>
              <a:rPr lang="en-US" sz="1700">
                <a:latin typeface="Calibri"/>
                <a:ea typeface="+mn-lt"/>
                <a:cs typeface="+mn-lt"/>
              </a:rPr>
              <a:t>il y a deux </a:t>
            </a:r>
            <a:r>
              <a:rPr lang="en-US" sz="1700" err="1">
                <a:latin typeface="Calibri"/>
                <a:ea typeface="+mn-lt"/>
                <a:cs typeface="+mn-lt"/>
              </a:rPr>
              <a:t>jours</a:t>
            </a:r>
            <a:r>
              <a:rPr lang="en-US" sz="1700">
                <a:latin typeface="Calibri"/>
                <a:ea typeface="+mn-lt"/>
                <a:cs typeface="+mn-lt"/>
              </a:rPr>
              <a:t>, à la </a:t>
            </a:r>
            <a:r>
              <a:rPr lang="en-US" sz="1700" err="1">
                <a:latin typeface="Calibri"/>
                <a:ea typeface="+mn-lt"/>
                <a:cs typeface="+mn-lt"/>
              </a:rPr>
              <a:t>tombée</a:t>
            </a:r>
            <a:r>
              <a:rPr lang="en-US" sz="1700">
                <a:latin typeface="Calibri"/>
                <a:ea typeface="+mn-lt"/>
                <a:cs typeface="+mn-lt"/>
              </a:rPr>
              <a:t> de la nuit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aurait</a:t>
            </a:r>
            <a:r>
              <a:rPr lang="en-US" sz="1700">
                <a:latin typeface="Calibri"/>
                <a:ea typeface="+mn-lt"/>
                <a:cs typeface="+mn-lt"/>
              </a:rPr>
              <a:t> fait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73 </a:t>
            </a:r>
            <a:r>
              <a:rPr lang="en-US" sz="1700" err="1">
                <a:latin typeface="Calibri"/>
                <a:ea typeface="+mn-lt"/>
                <a:cs typeface="+mn-lt"/>
              </a:rPr>
              <a:t>victimes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dont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29 </a:t>
            </a:r>
            <a:r>
              <a:rPr lang="en-US" sz="1700">
                <a:latin typeface="Calibri"/>
                <a:ea typeface="+mn-lt"/>
                <a:cs typeface="+mn-lt"/>
              </a:rPr>
              <a:t>femmes et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11 </a:t>
            </a:r>
            <a:r>
              <a:rPr lang="en-US" sz="1700">
                <a:latin typeface="Calibri"/>
                <a:ea typeface="+mn-lt"/>
                <a:cs typeface="+mn-lt"/>
              </a:rPr>
              <a:t>enfants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On </a:t>
            </a:r>
            <a:r>
              <a:rPr lang="en-US" sz="1700" err="1">
                <a:latin typeface="Calibri"/>
                <a:ea typeface="+mn-lt"/>
                <a:cs typeface="+mn-lt"/>
              </a:rPr>
              <a:t>estime</a:t>
            </a:r>
            <a:r>
              <a:rPr lang="en-US" sz="1700">
                <a:latin typeface="Calibri"/>
                <a:ea typeface="+mn-lt"/>
                <a:cs typeface="+mn-lt"/>
              </a:rPr>
              <a:t> que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57 </a:t>
            </a:r>
            <a:r>
              <a:rPr lang="en-US" sz="1700">
                <a:latin typeface="Calibri"/>
                <a:ea typeface="+mn-lt"/>
                <a:cs typeface="+mn-lt"/>
              </a:rPr>
              <a:t>femmes et jeunes filles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été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violées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Les </a:t>
            </a:r>
            <a:r>
              <a:rPr lang="en-US" sz="1700" err="1">
                <a:latin typeface="Calibri"/>
                <a:ea typeface="+mn-lt"/>
                <a:cs typeface="+mn-lt"/>
              </a:rPr>
              <a:t>assaillants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pillé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maisons</a:t>
            </a:r>
            <a:r>
              <a:rPr lang="en-US" sz="1700">
                <a:latin typeface="Calibri"/>
                <a:ea typeface="+mn-lt"/>
                <a:cs typeface="+mn-lt"/>
              </a:rPr>
              <a:t> pour </a:t>
            </a:r>
            <a:r>
              <a:rPr lang="en-US" sz="1700" err="1">
                <a:latin typeface="Calibri"/>
                <a:ea typeface="+mn-lt"/>
                <a:cs typeface="+mn-lt"/>
              </a:rPr>
              <a:t>s’emparer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latin typeface="Calibri"/>
                <a:ea typeface="+mn-lt"/>
                <a:cs typeface="+mn-lt"/>
              </a:rPr>
              <a:t>nourriture</a:t>
            </a:r>
            <a:r>
              <a:rPr lang="en-US" sz="1700">
                <a:latin typeface="Calibri"/>
                <a:ea typeface="+mn-lt"/>
                <a:cs typeface="+mn-lt"/>
              </a:rPr>
              <a:t> et </a:t>
            </a:r>
            <a:r>
              <a:rPr lang="en-US" sz="1700" err="1">
                <a:latin typeface="Calibri"/>
                <a:ea typeface="+mn-lt"/>
                <a:cs typeface="+mn-lt"/>
              </a:rPr>
              <a:t>d’argent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avant</a:t>
            </a:r>
            <a:r>
              <a:rPr lang="en-US" sz="1700">
                <a:latin typeface="Calibri"/>
                <a:ea typeface="+mn-lt"/>
                <a:cs typeface="+mn-lt"/>
              </a:rPr>
              <a:t> de </a:t>
            </a:r>
            <a:r>
              <a:rPr lang="en-US" sz="1700" err="1">
                <a:latin typeface="Calibri"/>
                <a:ea typeface="+mn-lt"/>
                <a:cs typeface="+mn-lt"/>
              </a:rPr>
              <a:t>mettre</a:t>
            </a:r>
            <a:r>
              <a:rPr lang="en-US" sz="1700">
                <a:latin typeface="Calibri"/>
                <a:ea typeface="+mn-lt"/>
                <a:cs typeface="+mn-lt"/>
              </a:rPr>
              <a:t> le feu à </a:t>
            </a:r>
            <a:r>
              <a:rPr lang="en-US" sz="1700" err="1">
                <a:latin typeface="Calibri"/>
                <a:ea typeface="+mn-lt"/>
                <a:cs typeface="+mn-lt"/>
              </a:rPr>
              <a:t>plusieurs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d’entre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elles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 err="1">
                <a:latin typeface="Calibri"/>
                <a:ea typeface="+mn-lt"/>
                <a:cs typeface="+mn-lt"/>
              </a:rPr>
              <a:t>Ils</a:t>
            </a:r>
            <a:r>
              <a:rPr lang="en-US" sz="1700"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latin typeface="Calibri"/>
                <a:ea typeface="+mn-lt"/>
                <a:cs typeface="+mn-lt"/>
              </a:rPr>
              <a:t>sont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enfuis</a:t>
            </a:r>
            <a:r>
              <a:rPr lang="en-US" sz="1700">
                <a:latin typeface="Calibri"/>
                <a:ea typeface="+mn-lt"/>
                <a:cs typeface="+mn-lt"/>
              </a:rPr>
              <a:t> dans la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jungle </a:t>
            </a:r>
            <a:r>
              <a:rPr lang="en-US" sz="1700" err="1">
                <a:latin typeface="Calibri"/>
                <a:ea typeface="+mn-lt"/>
                <a:cs typeface="+mn-lt"/>
              </a:rPr>
              <a:t>voisine</a:t>
            </a:r>
            <a:r>
              <a:rPr lang="en-US" sz="1700">
                <a:latin typeface="Calibri"/>
                <a:ea typeface="+mn-lt"/>
                <a:cs typeface="+mn-lt"/>
              </a:rPr>
              <a:t> à </a:t>
            </a:r>
            <a:r>
              <a:rPr lang="en-US" sz="1700" err="1">
                <a:latin typeface="Calibri"/>
                <a:ea typeface="+mn-lt"/>
                <a:cs typeface="+mn-lt"/>
              </a:rPr>
              <a:t>l’aube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latin typeface="Calibri"/>
                <a:ea typeface="+mn-lt"/>
                <a:cs typeface="+mn-lt"/>
              </a:rPr>
              <a:t>emmenant</a:t>
            </a:r>
            <a:r>
              <a:rPr lang="en-US" sz="1700">
                <a:latin typeface="Calibri"/>
                <a:ea typeface="+mn-lt"/>
                <a:cs typeface="+mn-lt"/>
              </a:rPr>
              <a:t> avec </a:t>
            </a:r>
            <a:r>
              <a:rPr lang="en-US" sz="1700" err="1">
                <a:latin typeface="Calibri"/>
                <a:ea typeface="+mn-lt"/>
                <a:cs typeface="+mn-lt"/>
              </a:rPr>
              <a:t>eux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20 </a:t>
            </a:r>
            <a:r>
              <a:rPr lang="en-US" sz="1700">
                <a:latin typeface="Calibri"/>
                <a:ea typeface="+mn-lt"/>
                <a:cs typeface="+mn-lt"/>
              </a:rPr>
              <a:t>hommes et garçons et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12 </a:t>
            </a:r>
            <a:r>
              <a:rPr lang="en-US" sz="1700">
                <a:latin typeface="Calibri"/>
                <a:ea typeface="+mn-lt"/>
                <a:cs typeface="+mn-lt"/>
              </a:rPr>
              <a:t>femmes pour transporter </a:t>
            </a:r>
            <a:r>
              <a:rPr lang="en-US" sz="1700" err="1">
                <a:latin typeface="Calibri"/>
                <a:ea typeface="+mn-lt"/>
                <a:cs typeface="+mn-lt"/>
              </a:rPr>
              <a:t>leur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butin</a:t>
            </a:r>
            <a:r>
              <a:rPr lang="en-US" sz="1700">
                <a:latin typeface="Calibri"/>
                <a:ea typeface="+mn-lt"/>
                <a:cs typeface="+mn-lt"/>
              </a:rPr>
              <a:t>.</a:t>
            </a:r>
            <a:endParaRPr lang="fr-FR" sz="1700">
              <a:latin typeface="Calibri"/>
              <a:ea typeface="Calibri"/>
              <a:cs typeface="Calibri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err="1">
                <a:latin typeface="Calibri"/>
                <a:ea typeface="+mn-lt"/>
                <a:cs typeface="+mn-lt"/>
              </a:rPr>
              <a:t>Depuis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le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village </a:t>
            </a:r>
            <a:r>
              <a:rPr lang="en-US" sz="1700"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latin typeface="Calibri"/>
                <a:ea typeface="+mn-lt"/>
                <a:cs typeface="+mn-lt"/>
              </a:rPr>
              <a:t>retrouvé</a:t>
            </a:r>
            <a:r>
              <a:rPr lang="en-US" sz="1700">
                <a:latin typeface="Calibri"/>
                <a:ea typeface="+mn-lt"/>
                <a:cs typeface="+mn-lt"/>
              </a:rPr>
              <a:t> son </a:t>
            </a:r>
            <a:r>
              <a:rPr lang="en-US" sz="1700" err="1">
                <a:latin typeface="Calibri"/>
                <a:ea typeface="+mn-lt"/>
                <a:cs typeface="+mn-lt"/>
              </a:rPr>
              <a:t>calme</a:t>
            </a:r>
            <a:r>
              <a:rPr lang="en-US" sz="1700">
                <a:latin typeface="Calibri"/>
                <a:ea typeface="+mn-lt"/>
                <a:cs typeface="+mn-lt"/>
              </a:rPr>
              <a:t> avec </a:t>
            </a:r>
            <a:r>
              <a:rPr lang="en-US" sz="1700" err="1">
                <a:latin typeface="Calibri"/>
                <a:ea typeface="+mn-lt"/>
                <a:cs typeface="+mn-lt"/>
              </a:rPr>
              <a:t>l’arrivée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soldats</a:t>
            </a:r>
            <a:r>
              <a:rPr lang="en-US" sz="1700">
                <a:latin typeface="Calibri"/>
                <a:ea typeface="+mn-lt"/>
                <a:cs typeface="+mn-lt"/>
              </a:rPr>
              <a:t> du </a:t>
            </a:r>
            <a:r>
              <a:rPr lang="en-US" sz="1700" err="1">
                <a:latin typeface="Calibri"/>
                <a:ea typeface="+mn-lt"/>
                <a:cs typeface="+mn-lt"/>
              </a:rPr>
              <a:t>maintien</a:t>
            </a:r>
            <a:r>
              <a:rPr lang="en-US" sz="1700">
                <a:latin typeface="Calibri"/>
                <a:ea typeface="+mn-lt"/>
                <a:cs typeface="+mn-lt"/>
              </a:rPr>
              <a:t> de la </a:t>
            </a:r>
            <a:r>
              <a:rPr lang="en-US" sz="1700" err="1">
                <a:latin typeface="Calibri"/>
                <a:ea typeface="+mn-lt"/>
                <a:cs typeface="+mn-lt"/>
              </a:rPr>
              <a:t>paix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Nations </a:t>
            </a:r>
            <a:r>
              <a:rPr lang="en-US" sz="1700" err="1">
                <a:latin typeface="Calibri"/>
                <a:ea typeface="+mn-lt"/>
                <a:cs typeface="+mn-lt"/>
              </a:rPr>
              <a:t>Unies</a:t>
            </a:r>
            <a:r>
              <a:rPr lang="en-US" sz="1700">
                <a:latin typeface="Calibri"/>
                <a:ea typeface="+mn-lt"/>
                <a:cs typeface="+mn-lt"/>
              </a:rPr>
              <a:t> et de la 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police</a:t>
            </a:r>
            <a:r>
              <a:rPr lang="en-US" sz="1700">
                <a:latin typeface="Calibri"/>
                <a:ea typeface="+mn-lt"/>
                <a:cs typeface="+mn-lt"/>
              </a:rPr>
              <a:t> locale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Au milieu des </a:t>
            </a:r>
            <a:r>
              <a:rPr lang="en-US" sz="1700" err="1">
                <a:latin typeface="Calibri"/>
                <a:ea typeface="+mn-lt"/>
                <a:cs typeface="+mn-lt"/>
              </a:rPr>
              <a:t>décombres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il ne </a:t>
            </a:r>
            <a:r>
              <a:rPr lang="en-US" sz="1700" err="1">
                <a:latin typeface="Calibri"/>
                <a:ea typeface="+mn-lt"/>
                <a:cs typeface="+mn-lt"/>
              </a:rPr>
              <a:t>reste</a:t>
            </a:r>
            <a:r>
              <a:rPr lang="en-US" sz="1700">
                <a:latin typeface="Calibri"/>
                <a:ea typeface="+mn-lt"/>
                <a:cs typeface="+mn-lt"/>
              </a:rPr>
              <a:t> que très peu </a:t>
            </a:r>
            <a:r>
              <a:rPr lang="en-US" sz="1700" err="1">
                <a:latin typeface="Calibri"/>
                <a:ea typeface="+mn-lt"/>
                <a:cs typeface="+mn-lt"/>
              </a:rPr>
              <a:t>d’habitants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, </a:t>
            </a:r>
            <a:r>
              <a:rPr lang="en-US" sz="1700">
                <a:latin typeface="Calibri"/>
                <a:ea typeface="+mn-lt"/>
                <a:cs typeface="+mn-lt"/>
              </a:rPr>
              <a:t>beaucoup </a:t>
            </a:r>
            <a:r>
              <a:rPr lang="en-US" sz="1700" err="1">
                <a:latin typeface="Calibri"/>
                <a:ea typeface="+mn-lt"/>
                <a:cs typeface="+mn-lt"/>
              </a:rPr>
              <a:t>ayant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fui</a:t>
            </a:r>
            <a:r>
              <a:rPr lang="en-US" sz="1700">
                <a:latin typeface="Calibri"/>
                <a:ea typeface="+mn-lt"/>
                <a:cs typeface="+mn-lt"/>
              </a:rPr>
              <a:t> la </a:t>
            </a:r>
            <a:r>
              <a:rPr lang="en-US" sz="1700" err="1">
                <a:latin typeface="Calibri"/>
                <a:ea typeface="+mn-lt"/>
                <a:cs typeface="+mn-lt"/>
              </a:rPr>
              <a:t>ville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immédiatement</a:t>
            </a:r>
            <a:r>
              <a:rPr lang="en-US" sz="1700">
                <a:latin typeface="Calibri"/>
                <a:ea typeface="+mn-lt"/>
                <a:cs typeface="+mn-lt"/>
              </a:rPr>
              <a:t> après </a:t>
            </a:r>
            <a:r>
              <a:rPr lang="en-US" sz="1700" err="1">
                <a:latin typeface="Calibri"/>
                <a:ea typeface="+mn-lt"/>
                <a:cs typeface="+mn-lt"/>
              </a:rPr>
              <a:t>l’attaque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latin typeface="Calibri"/>
                <a:ea typeface="+mn-lt"/>
                <a:cs typeface="+mn-lt"/>
              </a:rPr>
              <a:t>La </a:t>
            </a:r>
            <a:r>
              <a:rPr lang="en-US" sz="1700" err="1">
                <a:latin typeface="Calibri"/>
                <a:ea typeface="+mn-lt"/>
                <a:cs typeface="+mn-lt"/>
              </a:rPr>
              <a:t>plupart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personnes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restées</a:t>
            </a:r>
            <a:r>
              <a:rPr lang="en-US" sz="1700">
                <a:latin typeface="Calibri"/>
                <a:ea typeface="+mn-lt"/>
                <a:cs typeface="+mn-lt"/>
              </a:rPr>
              <a:t> sur place </a:t>
            </a:r>
            <a:r>
              <a:rPr lang="en-US" sz="1700" err="1">
                <a:latin typeface="Calibri"/>
                <a:ea typeface="+mn-lt"/>
                <a:cs typeface="+mn-lt"/>
              </a:rPr>
              <a:t>sont</a:t>
            </a:r>
            <a:r>
              <a:rPr lang="en-US" sz="1700"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latin typeface="Calibri"/>
                <a:ea typeface="+mn-lt"/>
                <a:cs typeface="+mn-lt"/>
              </a:rPr>
              <a:t>personnes</a:t>
            </a:r>
            <a:r>
              <a:rPr lang="en-US" sz="1700"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latin typeface="Calibri"/>
                <a:ea typeface="+mn-lt"/>
                <a:cs typeface="+mn-lt"/>
              </a:rPr>
              <a:t>âgées</a:t>
            </a:r>
            <a:r>
              <a:rPr lang="en-US" sz="1700">
                <a:latin typeface="Calibri"/>
                <a:ea typeface="+mn-lt"/>
                <a:cs typeface="+mn-lt"/>
              </a:rPr>
              <a:t> et des </a:t>
            </a:r>
            <a:r>
              <a:rPr lang="en-US" sz="1700" err="1">
                <a:latin typeface="Calibri"/>
                <a:ea typeface="+mn-lt"/>
                <a:cs typeface="+mn-lt"/>
              </a:rPr>
              <a:t>blessés</a:t>
            </a:r>
            <a:r>
              <a:rPr lang="en-US" sz="1700">
                <a:effectLst/>
                <a:latin typeface="Calibri"/>
                <a:ea typeface="+mn-lt"/>
                <a:cs typeface="+mn-lt"/>
              </a:rPr>
              <a:t>.</a:t>
            </a:r>
            <a:endParaRPr lang="en-US" sz="1700">
              <a:latin typeface="Calibri"/>
              <a:ea typeface="+mn-lt"/>
              <a:cs typeface="+mn-lt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700" b="1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Préparatifs</a:t>
            </a:r>
            <a:r>
              <a:rPr lang="en-US" sz="1700" b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b="1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: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Notant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que la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déroulera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dans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zone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ayant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connu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attaque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violente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incluant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des violences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sexuelles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,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l’équipe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liaison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contacté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la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coordonnatrice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militaire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pour les questions de genre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afin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d’obtenir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informations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sur les services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d’orientation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disponibles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dans la zone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. 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Vous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avez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appris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que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l’hôpital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local/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poste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médical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le plus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proche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la zone de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patrouille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se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trouvait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à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10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kilomètres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et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qu’une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organisation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locale de la société civile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apportait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un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soutien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psychosocial 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aux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victimes</a:t>
            </a:r>
            <a:r>
              <a:rPr lang="en-US" sz="1700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 de violences </a:t>
            </a:r>
            <a:r>
              <a:rPr lang="en-US" sz="1700" err="1">
                <a:solidFill>
                  <a:srgbClr val="201F1E"/>
                </a:solidFill>
                <a:latin typeface="Calibri"/>
                <a:ea typeface="+mn-lt"/>
                <a:cs typeface="+mn-lt"/>
              </a:rPr>
              <a:t>sexuelles</a:t>
            </a:r>
            <a:r>
              <a:rPr lang="en-US" sz="1700">
                <a:solidFill>
                  <a:srgbClr val="201F1E"/>
                </a:solidFill>
                <a:effectLst/>
                <a:latin typeface="Calibri"/>
                <a:ea typeface="+mn-lt"/>
                <a:cs typeface="+mn-lt"/>
              </a:rPr>
              <a:t>.</a:t>
            </a:r>
            <a:endParaRPr lang="fr-FR" sz="1700">
              <a:latin typeface="Calibri"/>
              <a:ea typeface="+mn-lt"/>
              <a:cs typeface="+mn-lt"/>
            </a:endParaRP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0974BC84-7CFF-35E1-5870-39D4B15219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42" t="30005" r="25640" b="18106"/>
          <a:stretch/>
        </p:blipFill>
        <p:spPr bwMode="auto">
          <a:xfrm>
            <a:off x="9415810" y="5350250"/>
            <a:ext cx="2614914" cy="1507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6460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235E24-37EE-4A50-83CD-04414A199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Cadre </a:t>
            </a:r>
            <a:r>
              <a:rPr lang="en-GB" noProof="0"/>
              <a:t>(</a:t>
            </a:r>
            <a:r>
              <a:rPr lang="en-GB" noProof="0" err="1"/>
              <a:t>ctd</a:t>
            </a:r>
            <a:r>
              <a:rPr lang="en-GB" noProof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7598B7-0886-44B6-AF5E-2446CB0F5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36"/>
            <a:ext cx="10146175" cy="404576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1800" b="1">
                <a:latin typeface="Calibri"/>
                <a:ea typeface="+mn-lt"/>
                <a:cs typeface="+mn-lt"/>
              </a:rPr>
              <a:t>Sur place :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Lorsque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patrouille</a:t>
            </a:r>
            <a:r>
              <a:rPr lang="en-US" sz="1800">
                <a:latin typeface="Calibri"/>
                <a:ea typeface="+mn-lt"/>
                <a:cs typeface="+mn-lt"/>
              </a:rPr>
              <a:t> arrive à </a:t>
            </a:r>
            <a:r>
              <a:rPr lang="en-US" sz="1800" err="1">
                <a:latin typeface="Calibri"/>
                <a:ea typeface="+mn-lt"/>
                <a:cs typeface="+mn-lt"/>
              </a:rPr>
              <a:t>Melleri</a:t>
            </a:r>
            <a:r>
              <a:rPr lang="en-US" sz="1800">
                <a:latin typeface="Calibri"/>
                <a:ea typeface="+mn-lt"/>
                <a:cs typeface="+mn-lt"/>
              </a:rPr>
              <a:t>, tout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calme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Seules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quelques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personnes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sont</a:t>
            </a:r>
            <a:r>
              <a:rPr lang="en-US" sz="1800">
                <a:latin typeface="Calibri"/>
                <a:ea typeface="+mn-lt"/>
                <a:cs typeface="+mn-lt"/>
              </a:rPr>
              <a:t> dans la rue, </a:t>
            </a:r>
            <a:r>
              <a:rPr lang="en-US" sz="1800" err="1">
                <a:latin typeface="Calibri"/>
                <a:ea typeface="+mn-lt"/>
                <a:cs typeface="+mn-lt"/>
              </a:rPr>
              <a:t>en</a:t>
            </a:r>
            <a:r>
              <a:rPr lang="en-US" sz="1800">
                <a:latin typeface="Calibri"/>
                <a:ea typeface="+mn-lt"/>
                <a:cs typeface="+mn-lt"/>
              </a:rPr>
              <a:t> train de </a:t>
            </a:r>
            <a:r>
              <a:rPr lang="en-US" sz="1800" err="1">
                <a:latin typeface="Calibri"/>
                <a:ea typeface="+mn-lt"/>
                <a:cs typeface="+mn-lt"/>
              </a:rPr>
              <a:t>nettoyer</a:t>
            </a:r>
            <a:r>
              <a:rPr lang="en-US" sz="1800">
                <a:latin typeface="Calibri"/>
                <a:ea typeface="+mn-lt"/>
                <a:cs typeface="+mn-lt"/>
              </a:rPr>
              <a:t> après </a:t>
            </a:r>
            <a:r>
              <a:rPr lang="en-US" sz="1800" err="1">
                <a:latin typeface="Calibri"/>
                <a:ea typeface="+mn-lt"/>
                <a:cs typeface="+mn-lt"/>
              </a:rPr>
              <a:t>l’attaque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Lorsqu’elles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aperçoivent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équipe, </a:t>
            </a:r>
            <a:r>
              <a:rPr lang="en-US" sz="1800" err="1">
                <a:latin typeface="Calibri"/>
                <a:ea typeface="+mn-lt"/>
                <a:cs typeface="+mn-lt"/>
              </a:rPr>
              <a:t>elles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rentrent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précipitamment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probablement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effrayées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l’idée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parler</a:t>
            </a:r>
            <a:r>
              <a:rPr lang="en-US" sz="1800">
                <a:latin typeface="Calibri"/>
                <a:ea typeface="+mn-lt"/>
                <a:cs typeface="+mn-lt"/>
              </a:rPr>
              <a:t>. Alors que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poursuivez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votre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patrouille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vers</a:t>
            </a:r>
            <a:r>
              <a:rPr lang="en-US" sz="1800">
                <a:latin typeface="Calibri"/>
                <a:ea typeface="+mn-lt"/>
                <a:cs typeface="+mn-lt"/>
              </a:rPr>
              <a:t> les abords du village,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entendez</a:t>
            </a:r>
            <a:r>
              <a:rPr lang="en-US" sz="1800">
                <a:latin typeface="Calibri"/>
                <a:ea typeface="+mn-lt"/>
                <a:cs typeface="+mn-lt"/>
              </a:rPr>
              <a:t> des </a:t>
            </a:r>
            <a:r>
              <a:rPr lang="en-US" sz="1800" err="1">
                <a:latin typeface="Calibri"/>
                <a:ea typeface="+mn-lt"/>
                <a:cs typeface="+mn-lt"/>
              </a:rPr>
              <a:t>pleurs</a:t>
            </a:r>
            <a:r>
              <a:rPr lang="en-US" sz="1800">
                <a:latin typeface="Calibri"/>
                <a:ea typeface="+mn-lt"/>
                <a:cs typeface="+mn-lt"/>
              </a:rPr>
              <a:t>. En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dirigeant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vers</a:t>
            </a:r>
            <a:r>
              <a:rPr lang="en-US" sz="1800">
                <a:latin typeface="Calibri"/>
                <a:ea typeface="+mn-lt"/>
                <a:cs typeface="+mn-lt"/>
              </a:rPr>
              <a:t> la source du bruit,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rencontrez</a:t>
            </a:r>
            <a:r>
              <a:rPr lang="en-US" sz="1800">
                <a:latin typeface="Calibri"/>
                <a:ea typeface="+mn-lt"/>
                <a:cs typeface="+mn-lt"/>
              </a:rPr>
              <a:t> un homme </a:t>
            </a:r>
            <a:r>
              <a:rPr lang="en-US" sz="1800" err="1">
                <a:latin typeface="Calibri"/>
                <a:ea typeface="+mn-lt"/>
                <a:cs typeface="+mn-lt"/>
              </a:rPr>
              <a:t>accroupi</a:t>
            </a:r>
            <a:r>
              <a:rPr lang="en-US" sz="1800">
                <a:latin typeface="Calibri"/>
                <a:ea typeface="+mn-lt"/>
                <a:cs typeface="+mn-lt"/>
              </a:rPr>
              <a:t> sous un </a:t>
            </a:r>
            <a:r>
              <a:rPr lang="en-US" sz="1800" err="1">
                <a:latin typeface="Calibri"/>
                <a:ea typeface="+mn-lt"/>
                <a:cs typeface="+mn-lt"/>
              </a:rPr>
              <a:t>arbre</a:t>
            </a:r>
            <a:r>
              <a:rPr lang="en-US" sz="1800">
                <a:latin typeface="Calibri"/>
                <a:ea typeface="+mn-lt"/>
                <a:cs typeface="+mn-lt"/>
              </a:rPr>
              <a:t> et un enfant. L’homme et </a:t>
            </a:r>
            <a:r>
              <a:rPr lang="en-US" sz="1800" err="1">
                <a:latin typeface="Calibri"/>
                <a:ea typeface="+mn-lt"/>
                <a:cs typeface="+mn-lt"/>
              </a:rPr>
              <a:t>l’enfant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sont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visiblement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blessés</a:t>
            </a:r>
            <a:r>
              <a:rPr lang="en-US" sz="1800">
                <a:latin typeface="Calibri"/>
                <a:ea typeface="+mn-lt"/>
                <a:cs typeface="+mn-lt"/>
              </a:rPr>
              <a:t>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>
                <a:latin typeface="Calibri"/>
                <a:ea typeface="+mn-lt"/>
                <a:cs typeface="+mn-lt"/>
              </a:rPr>
              <a:t>Homme </a:t>
            </a:r>
            <a:r>
              <a:rPr lang="en-US" sz="1800" b="1" err="1">
                <a:latin typeface="Calibri"/>
                <a:ea typeface="+mn-lt"/>
                <a:cs typeface="+mn-lt"/>
              </a:rPr>
              <a:t>rescapé</a:t>
            </a:r>
            <a:r>
              <a:rPr lang="en-US" sz="1800" b="1">
                <a:latin typeface="Calibri"/>
                <a:ea typeface="+mn-lt"/>
                <a:cs typeface="+mn-lt"/>
              </a:rPr>
              <a:t> :</a:t>
            </a:r>
            <a:r>
              <a:rPr lang="en-US" sz="1800">
                <a:latin typeface="Calibri"/>
                <a:ea typeface="+mn-lt"/>
                <a:cs typeface="+mn-lt"/>
              </a:rPr>
              <a:t> Il </a:t>
            </a:r>
            <a:r>
              <a:rPr lang="en-US" sz="1800" err="1">
                <a:latin typeface="Calibri"/>
                <a:ea typeface="+mn-lt"/>
                <a:cs typeface="+mn-lt"/>
              </a:rPr>
              <a:t>prend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peur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quand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approchez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lui</a:t>
            </a:r>
            <a:r>
              <a:rPr lang="en-US" sz="1800">
                <a:latin typeface="Calibri"/>
                <a:ea typeface="+mn-lt"/>
                <a:cs typeface="+mn-lt"/>
              </a:rPr>
              <a:t>, ne </a:t>
            </a:r>
            <a:r>
              <a:rPr lang="en-US" sz="1800" err="1">
                <a:latin typeface="Calibri"/>
                <a:ea typeface="+mn-lt"/>
                <a:cs typeface="+mn-lt"/>
              </a:rPr>
              <a:t>répond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aucune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questions et se </a:t>
            </a:r>
            <a:r>
              <a:rPr lang="en-US" sz="1800" err="1">
                <a:latin typeface="Calibri"/>
                <a:ea typeface="+mn-lt"/>
                <a:cs typeface="+mn-lt"/>
              </a:rPr>
              <a:t>contente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d’émettre</a:t>
            </a:r>
            <a:r>
              <a:rPr lang="en-US" sz="1800">
                <a:latin typeface="Calibri"/>
                <a:ea typeface="+mn-lt"/>
                <a:cs typeface="+mn-lt"/>
              </a:rPr>
              <a:t> des sons. Le petit garçon </a:t>
            </a:r>
            <a:r>
              <a:rPr lang="en-US" sz="1800" err="1">
                <a:latin typeface="Calibri"/>
                <a:ea typeface="+mn-lt"/>
                <a:cs typeface="+mn-lt"/>
              </a:rPr>
              <a:t>n’arrête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d’appeler</a:t>
            </a:r>
            <a:r>
              <a:rPr lang="en-US" sz="1800">
                <a:latin typeface="Calibri"/>
                <a:ea typeface="+mn-lt"/>
                <a:cs typeface="+mn-lt"/>
              </a:rPr>
              <a:t> « Maman, Maman ! ».Vous </a:t>
            </a:r>
            <a:r>
              <a:rPr lang="en-US" sz="1800" err="1">
                <a:latin typeface="Calibri"/>
                <a:ea typeface="+mn-lt"/>
                <a:cs typeface="+mn-lt"/>
              </a:rPr>
              <a:t>poursuivez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efforts et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se </a:t>
            </a:r>
            <a:r>
              <a:rPr lang="en-US" sz="1800" err="1">
                <a:latin typeface="Calibri"/>
                <a:ea typeface="+mn-lt"/>
                <a:cs typeface="+mn-lt"/>
              </a:rPr>
              <a:t>calme</a:t>
            </a:r>
            <a:r>
              <a:rPr lang="en-US" sz="1800">
                <a:latin typeface="Calibri"/>
                <a:ea typeface="+mn-lt"/>
                <a:cs typeface="+mn-lt"/>
              </a:rPr>
              <a:t>. Il ne </a:t>
            </a:r>
            <a:r>
              <a:rPr lang="en-US" sz="1800" err="1">
                <a:latin typeface="Calibri"/>
                <a:ea typeface="+mn-lt"/>
                <a:cs typeface="+mn-lt"/>
              </a:rPr>
              <a:t>répond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toujours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aucune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vos</a:t>
            </a:r>
            <a:r>
              <a:rPr lang="en-US" sz="1800">
                <a:latin typeface="Calibri"/>
                <a:ea typeface="+mn-lt"/>
                <a:cs typeface="+mn-lt"/>
              </a:rPr>
              <a:t> questions, </a:t>
            </a:r>
            <a:r>
              <a:rPr lang="en-US" sz="1800" err="1">
                <a:latin typeface="Calibri"/>
                <a:ea typeface="+mn-lt"/>
                <a:cs typeface="+mn-lt"/>
              </a:rPr>
              <a:t>mais</a:t>
            </a:r>
            <a:r>
              <a:rPr lang="en-US" sz="1800">
                <a:latin typeface="Calibri"/>
                <a:ea typeface="+mn-lt"/>
                <a:cs typeface="+mn-lt"/>
              </a:rPr>
              <a:t> ne </a:t>
            </a:r>
            <a:r>
              <a:rPr lang="en-US" sz="1800" err="1">
                <a:latin typeface="Calibri"/>
                <a:ea typeface="+mn-lt"/>
                <a:cs typeface="+mn-lt"/>
              </a:rPr>
              <a:t>cesse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répéter</a:t>
            </a:r>
            <a:r>
              <a:rPr lang="en-US" sz="1800">
                <a:latin typeface="Calibri"/>
                <a:ea typeface="+mn-lt"/>
                <a:cs typeface="+mn-lt"/>
              </a:rPr>
              <a:t> « CISC » (</a:t>
            </a:r>
            <a:r>
              <a:rPr lang="en-US" sz="1800" err="1">
                <a:latin typeface="Calibri"/>
                <a:ea typeface="+mn-lt"/>
                <a:cs typeface="+mn-lt"/>
              </a:rPr>
              <a:t>Combattants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indépendants</a:t>
            </a:r>
            <a:r>
              <a:rPr lang="en-US" sz="1800">
                <a:latin typeface="Calibri"/>
                <a:ea typeface="+mn-lt"/>
                <a:cs typeface="+mn-lt"/>
              </a:rPr>
              <a:t> du Sud Carana).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 err="1">
                <a:latin typeface="Calibri"/>
                <a:ea typeface="+mn-lt"/>
                <a:cs typeface="+mn-lt"/>
              </a:rPr>
              <a:t>Détails</a:t>
            </a:r>
            <a:r>
              <a:rPr lang="en-US" sz="1800" b="1">
                <a:latin typeface="Calibri"/>
                <a:ea typeface="+mn-lt"/>
                <a:cs typeface="+mn-lt"/>
              </a:rPr>
              <a:t> sur les violences :</a:t>
            </a:r>
            <a:r>
              <a:rPr lang="en-US" sz="1800">
                <a:latin typeface="Calibri"/>
                <a:ea typeface="+mn-lt"/>
                <a:cs typeface="+mn-lt"/>
              </a:rPr>
              <a:t> Quand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se met </a:t>
            </a:r>
            <a:r>
              <a:rPr lang="en-US" sz="1800" err="1">
                <a:latin typeface="Calibri"/>
                <a:ea typeface="+mn-lt"/>
                <a:cs typeface="+mn-lt"/>
              </a:rPr>
              <a:t>enfin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parler</a:t>
            </a:r>
            <a:r>
              <a:rPr lang="en-US" sz="1800">
                <a:latin typeface="Calibri"/>
                <a:ea typeface="+mn-lt"/>
                <a:cs typeface="+mn-lt"/>
              </a:rPr>
              <a:t>, il </a:t>
            </a:r>
            <a:r>
              <a:rPr lang="en-US" sz="1800" err="1">
                <a:latin typeface="Calibri"/>
                <a:ea typeface="+mn-lt"/>
                <a:cs typeface="+mn-lt"/>
              </a:rPr>
              <a:t>vous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explique</a:t>
            </a:r>
            <a:r>
              <a:rPr lang="en-US" sz="1800">
                <a:latin typeface="Calibri"/>
                <a:ea typeface="+mn-lt"/>
                <a:cs typeface="+mn-lt"/>
              </a:rPr>
              <a:t> que le village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par des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, et </a:t>
            </a:r>
            <a:r>
              <a:rPr lang="en-US" sz="1800" err="1">
                <a:latin typeface="Calibri"/>
                <a:ea typeface="+mn-lt"/>
                <a:cs typeface="+mn-lt"/>
              </a:rPr>
              <a:t>affirme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qu’il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s’agissait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 des CISC.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ont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violé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femme </a:t>
            </a:r>
            <a:r>
              <a:rPr lang="en-US" sz="1800" err="1">
                <a:latin typeface="Calibri"/>
                <a:ea typeface="+mn-lt"/>
                <a:cs typeface="+mn-lt"/>
              </a:rPr>
              <a:t>devant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lui</a:t>
            </a:r>
            <a:r>
              <a:rPr lang="en-US" sz="1800">
                <a:latin typeface="Calibri"/>
                <a:ea typeface="+mn-lt"/>
                <a:cs typeface="+mn-lt"/>
              </a:rPr>
              <a:t> et son </a:t>
            </a:r>
            <a:r>
              <a:rPr lang="en-US" sz="1800" err="1">
                <a:latin typeface="Calibri"/>
                <a:ea typeface="+mn-lt"/>
                <a:cs typeface="+mn-lt"/>
              </a:rPr>
              <a:t>fils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Lorsqu’il</a:t>
            </a:r>
            <a:r>
              <a:rPr lang="en-US" sz="1800">
                <a:latin typeface="Calibri"/>
                <a:ea typeface="+mn-lt"/>
                <a:cs typeface="+mn-lt"/>
              </a:rPr>
              <a:t> a </a:t>
            </a:r>
            <a:r>
              <a:rPr lang="en-US" sz="1800" err="1">
                <a:latin typeface="Calibri"/>
                <a:ea typeface="+mn-lt"/>
                <a:cs typeface="+mn-lt"/>
              </a:rPr>
              <a:t>tenté</a:t>
            </a:r>
            <a:r>
              <a:rPr lang="en-US" sz="1800">
                <a:latin typeface="Calibri"/>
                <a:ea typeface="+mn-lt"/>
                <a:cs typeface="+mn-lt"/>
              </a:rPr>
              <a:t> de la </a:t>
            </a:r>
            <a:r>
              <a:rPr lang="en-US" sz="1800" err="1">
                <a:latin typeface="Calibri"/>
                <a:ea typeface="+mn-lt"/>
                <a:cs typeface="+mn-lt"/>
              </a:rPr>
              <a:t>secourir</a:t>
            </a:r>
            <a:r>
              <a:rPr lang="en-US" sz="1800">
                <a:latin typeface="Calibri"/>
                <a:ea typeface="+mn-lt"/>
                <a:cs typeface="+mn-lt"/>
              </a:rPr>
              <a:t>, il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brutalement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torturé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ont</a:t>
            </a:r>
            <a:r>
              <a:rPr lang="en-US" sz="1800">
                <a:latin typeface="Calibri"/>
                <a:ea typeface="+mn-lt"/>
                <a:cs typeface="+mn-lt"/>
              </a:rPr>
              <a:t> mis le feu à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maison</a:t>
            </a:r>
            <a:r>
              <a:rPr lang="en-US" sz="1800">
                <a:latin typeface="Calibri"/>
                <a:ea typeface="+mn-lt"/>
                <a:cs typeface="+mn-lt"/>
              </a:rPr>
              <a:t>. Il a </a:t>
            </a:r>
            <a:r>
              <a:rPr lang="en-US" sz="1800" err="1">
                <a:latin typeface="Calibri"/>
                <a:ea typeface="+mn-lt"/>
                <a:cs typeface="+mn-lt"/>
              </a:rPr>
              <a:t>pu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sauver</a:t>
            </a:r>
            <a:r>
              <a:rPr lang="en-US" sz="1800">
                <a:latin typeface="Calibri"/>
                <a:ea typeface="+mn-lt"/>
                <a:cs typeface="+mn-lt"/>
              </a:rPr>
              <a:t> son enfant et </a:t>
            </a:r>
            <a:r>
              <a:rPr lang="en-US" sz="1800" err="1">
                <a:latin typeface="Calibri"/>
                <a:ea typeface="+mn-lt"/>
                <a:cs typeface="+mn-lt"/>
              </a:rPr>
              <a:t>sortir</a:t>
            </a:r>
            <a:r>
              <a:rPr lang="en-US" sz="1800">
                <a:latin typeface="Calibri"/>
                <a:ea typeface="+mn-lt"/>
                <a:cs typeface="+mn-lt"/>
              </a:rPr>
              <a:t> de la </a:t>
            </a:r>
            <a:r>
              <a:rPr lang="en-US" sz="1800" err="1">
                <a:latin typeface="Calibri"/>
                <a:ea typeface="+mn-lt"/>
                <a:cs typeface="+mn-lt"/>
              </a:rPr>
              <a:t>maison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juste</a:t>
            </a:r>
            <a:r>
              <a:rPr lang="en-US" sz="1800">
                <a:latin typeface="Calibri"/>
                <a:ea typeface="+mn-lt"/>
                <a:cs typeface="+mn-lt"/>
              </a:rPr>
              <a:t> à temps. Il ne </a:t>
            </a:r>
            <a:r>
              <a:rPr lang="en-US" sz="1800" err="1">
                <a:latin typeface="Calibri"/>
                <a:ea typeface="+mn-lt"/>
                <a:cs typeface="+mn-lt"/>
              </a:rPr>
              <a:t>sait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ce</a:t>
            </a:r>
            <a:r>
              <a:rPr lang="en-US" sz="1800">
                <a:latin typeface="Calibri"/>
                <a:ea typeface="+mn-lt"/>
                <a:cs typeface="+mn-lt"/>
              </a:rPr>
              <a:t> qui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arrivé</a:t>
            </a:r>
            <a:r>
              <a:rPr lang="en-US" sz="1800">
                <a:latin typeface="Calibri"/>
                <a:ea typeface="+mn-lt"/>
                <a:cs typeface="+mn-lt"/>
              </a:rPr>
              <a:t> à </a:t>
            </a:r>
            <a:r>
              <a:rPr lang="en-US" sz="1800" err="1">
                <a:latin typeface="Calibri"/>
                <a:ea typeface="+mn-lt"/>
                <a:cs typeface="+mn-lt"/>
              </a:rPr>
              <a:t>sa</a:t>
            </a:r>
            <a:r>
              <a:rPr lang="en-US" sz="1800">
                <a:latin typeface="Calibri"/>
                <a:ea typeface="+mn-lt"/>
                <a:cs typeface="+mn-lt"/>
              </a:rPr>
              <a:t> femme. Il a </a:t>
            </a:r>
            <a:r>
              <a:rPr lang="en-US" sz="1800" err="1">
                <a:latin typeface="Calibri"/>
                <a:ea typeface="+mn-lt"/>
                <a:cs typeface="+mn-lt"/>
              </a:rPr>
              <a:t>essayé</a:t>
            </a:r>
            <a:r>
              <a:rPr lang="en-US" sz="1800">
                <a:latin typeface="Calibri"/>
                <a:ea typeface="+mn-lt"/>
                <a:cs typeface="+mn-lt"/>
              </a:rPr>
              <a:t> de quitter la zone de </a:t>
            </a:r>
            <a:r>
              <a:rPr lang="en-US" sz="1800" err="1">
                <a:latin typeface="Calibri"/>
                <a:ea typeface="+mn-lt"/>
                <a:cs typeface="+mn-lt"/>
              </a:rPr>
              <a:t>crainte</a:t>
            </a:r>
            <a:r>
              <a:rPr lang="en-US" sz="1800">
                <a:latin typeface="Calibri"/>
                <a:ea typeface="+mn-lt"/>
                <a:cs typeface="+mn-lt"/>
              </a:rPr>
              <a:t> que les </a:t>
            </a:r>
            <a:r>
              <a:rPr lang="en-US" sz="1800" err="1">
                <a:latin typeface="Calibri"/>
                <a:ea typeface="+mn-lt"/>
                <a:cs typeface="+mn-lt"/>
              </a:rPr>
              <a:t>rebelles</a:t>
            </a:r>
            <a:r>
              <a:rPr lang="en-US" sz="1800">
                <a:latin typeface="Calibri"/>
                <a:ea typeface="+mn-lt"/>
                <a:cs typeface="+mn-lt"/>
              </a:rPr>
              <a:t> ne </a:t>
            </a:r>
            <a:r>
              <a:rPr lang="en-US" sz="1800" err="1">
                <a:latin typeface="Calibri"/>
                <a:ea typeface="+mn-lt"/>
                <a:cs typeface="+mn-lt"/>
              </a:rPr>
              <a:t>reviennent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mais</a:t>
            </a:r>
            <a:r>
              <a:rPr lang="en-US" sz="1800">
                <a:latin typeface="Calibri"/>
                <a:ea typeface="+mn-lt"/>
                <a:cs typeface="+mn-lt"/>
              </a:rPr>
              <a:t> il ne </a:t>
            </a:r>
            <a:r>
              <a:rPr lang="en-US" sz="1800" err="1">
                <a:latin typeface="Calibri"/>
                <a:ea typeface="+mn-lt"/>
                <a:cs typeface="+mn-lt"/>
              </a:rPr>
              <a:t>peut</a:t>
            </a:r>
            <a:r>
              <a:rPr lang="en-US" sz="1800">
                <a:latin typeface="Calibri"/>
                <a:ea typeface="+mn-lt"/>
                <a:cs typeface="+mn-lt"/>
              </a:rPr>
              <a:t> plus marcher. Lui et son enfant </a:t>
            </a:r>
            <a:r>
              <a:rPr lang="en-US" sz="1800" err="1">
                <a:latin typeface="Calibri"/>
                <a:ea typeface="+mn-lt"/>
                <a:cs typeface="+mn-lt"/>
              </a:rPr>
              <a:t>n’ont</a:t>
            </a:r>
            <a:r>
              <a:rPr lang="en-US" sz="1800">
                <a:latin typeface="Calibri"/>
                <a:ea typeface="+mn-lt"/>
                <a:cs typeface="+mn-lt"/>
              </a:rPr>
              <a:t> pas </a:t>
            </a:r>
            <a:r>
              <a:rPr lang="en-US" sz="1800" err="1">
                <a:latin typeface="Calibri"/>
                <a:ea typeface="+mn-lt"/>
                <a:cs typeface="+mn-lt"/>
              </a:rPr>
              <a:t>mangé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depuis</a:t>
            </a:r>
            <a:r>
              <a:rPr lang="en-US" sz="1800">
                <a:latin typeface="Calibri"/>
                <a:ea typeface="+mn-lt"/>
                <a:cs typeface="+mn-lt"/>
              </a:rPr>
              <a:t> deux </a:t>
            </a:r>
            <a:r>
              <a:rPr lang="en-US" sz="1800" err="1">
                <a:latin typeface="Calibri"/>
                <a:ea typeface="+mn-lt"/>
                <a:cs typeface="+mn-lt"/>
              </a:rPr>
              <a:t>jours</a:t>
            </a:r>
            <a:r>
              <a:rPr lang="en-US" sz="1800">
                <a:latin typeface="Calibri"/>
                <a:ea typeface="+mn-lt"/>
                <a:cs typeface="+mn-lt"/>
              </a:rPr>
              <a:t>. L’homme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manifestement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traumatisé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désorienté</a:t>
            </a:r>
            <a:r>
              <a:rPr lang="en-US" sz="1800">
                <a:latin typeface="Calibri"/>
                <a:ea typeface="+mn-lt"/>
                <a:cs typeface="+mn-lt"/>
              </a:rPr>
              <a:t>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err="1">
                <a:latin typeface="Calibri"/>
                <a:ea typeface="+mn-lt"/>
                <a:cs typeface="+mn-lt"/>
              </a:rPr>
              <a:t>Soudain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quelques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villageois</a:t>
            </a:r>
            <a:r>
              <a:rPr lang="en-US" sz="1800">
                <a:latin typeface="Calibri"/>
                <a:ea typeface="+mn-lt"/>
                <a:cs typeface="+mn-lt"/>
              </a:rPr>
              <a:t>, </a:t>
            </a:r>
            <a:r>
              <a:rPr lang="en-US" sz="1800" err="1">
                <a:latin typeface="Calibri"/>
                <a:ea typeface="+mn-lt"/>
                <a:cs typeface="+mn-lt"/>
              </a:rPr>
              <a:t>ainsi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qu’un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policier</a:t>
            </a:r>
            <a:r>
              <a:rPr lang="en-US" sz="1800">
                <a:latin typeface="Calibri"/>
                <a:ea typeface="+mn-lt"/>
                <a:cs typeface="+mn-lt"/>
              </a:rPr>
              <a:t> local, </a:t>
            </a:r>
            <a:r>
              <a:rPr lang="en-US" sz="1800" err="1">
                <a:latin typeface="Calibri"/>
                <a:ea typeface="+mn-lt"/>
                <a:cs typeface="+mn-lt"/>
              </a:rPr>
              <a:t>entourent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l’homme</a:t>
            </a:r>
            <a:r>
              <a:rPr lang="en-US" sz="1800">
                <a:latin typeface="Calibri"/>
                <a:ea typeface="+mn-lt"/>
                <a:cs typeface="+mn-lt"/>
              </a:rPr>
              <a:t> et </a:t>
            </a:r>
            <a:r>
              <a:rPr lang="en-US" sz="1800" err="1">
                <a:latin typeface="Calibri"/>
                <a:ea typeface="+mn-lt"/>
                <a:cs typeface="+mn-lt"/>
              </a:rPr>
              <a:t>tentent</a:t>
            </a:r>
            <a:r>
              <a:rPr lang="en-US" sz="1800">
                <a:latin typeface="Calibri"/>
                <a:ea typeface="+mn-lt"/>
                <a:cs typeface="+mn-lt"/>
              </a:rPr>
              <a:t> de </a:t>
            </a:r>
            <a:r>
              <a:rPr lang="en-US" sz="1800" err="1">
                <a:latin typeface="Calibri"/>
                <a:ea typeface="+mn-lt"/>
                <a:cs typeface="+mn-lt"/>
              </a:rPr>
              <a:t>l’attaquer</a:t>
            </a:r>
            <a:r>
              <a:rPr lang="en-US" sz="1800">
                <a:latin typeface="Calibri"/>
                <a:ea typeface="+mn-lt"/>
                <a:cs typeface="+mn-lt"/>
              </a:rPr>
              <a:t>. </a:t>
            </a:r>
            <a:r>
              <a:rPr lang="en-US" sz="1800" err="1">
                <a:latin typeface="Calibri"/>
                <a:ea typeface="+mn-lt"/>
                <a:cs typeface="+mn-lt"/>
              </a:rPr>
              <a:t>Ils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affirment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qu’il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est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membre</a:t>
            </a:r>
            <a:r>
              <a:rPr lang="en-US" sz="1800">
                <a:latin typeface="Calibri"/>
                <a:ea typeface="+mn-lt"/>
                <a:cs typeface="+mn-lt"/>
              </a:rPr>
              <a:t> des CISC. Il </a:t>
            </a:r>
            <a:r>
              <a:rPr lang="en-US" sz="1800" err="1">
                <a:latin typeface="Calibri"/>
                <a:ea typeface="+mn-lt"/>
                <a:cs typeface="+mn-lt"/>
              </a:rPr>
              <a:t>rétorque</a:t>
            </a:r>
            <a:r>
              <a:rPr lang="en-US" sz="1800">
                <a:latin typeface="Calibri"/>
                <a:ea typeface="+mn-lt"/>
                <a:cs typeface="+mn-lt"/>
              </a:rPr>
              <a:t> que </a:t>
            </a:r>
            <a:r>
              <a:rPr lang="en-US" sz="1800" err="1">
                <a:latin typeface="Calibri"/>
                <a:ea typeface="+mn-lt"/>
                <a:cs typeface="+mn-lt"/>
              </a:rPr>
              <a:t>c’est</a:t>
            </a:r>
            <a:r>
              <a:rPr lang="en-US" sz="1800">
                <a:latin typeface="Calibri"/>
                <a:ea typeface="+mn-lt"/>
                <a:cs typeface="+mn-lt"/>
              </a:rPr>
              <a:t> impossible </a:t>
            </a:r>
            <a:r>
              <a:rPr lang="en-US" sz="1800" err="1">
                <a:latin typeface="Calibri"/>
                <a:ea typeface="+mn-lt"/>
                <a:cs typeface="+mn-lt"/>
              </a:rPr>
              <a:t>puisqu’il</a:t>
            </a:r>
            <a:r>
              <a:rPr lang="en-US" sz="1800">
                <a:latin typeface="Calibri"/>
                <a:ea typeface="+mn-lt"/>
                <a:cs typeface="+mn-lt"/>
              </a:rPr>
              <a:t> a </a:t>
            </a:r>
            <a:r>
              <a:rPr lang="en-US" sz="1800" err="1">
                <a:latin typeface="Calibri"/>
                <a:ea typeface="+mn-lt"/>
                <a:cs typeface="+mn-lt"/>
              </a:rPr>
              <a:t>été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lui-même</a:t>
            </a:r>
            <a:r>
              <a:rPr lang="en-US" sz="1800">
                <a:latin typeface="Calibri"/>
                <a:ea typeface="+mn-lt"/>
                <a:cs typeface="+mn-lt"/>
              </a:rPr>
              <a:t> </a:t>
            </a:r>
            <a:r>
              <a:rPr lang="en-US" sz="1800" err="1">
                <a:latin typeface="Calibri"/>
                <a:ea typeface="+mn-lt"/>
                <a:cs typeface="+mn-lt"/>
              </a:rPr>
              <a:t>attaqué</a:t>
            </a:r>
            <a:r>
              <a:rPr lang="en-US" sz="1800">
                <a:latin typeface="Calibri"/>
                <a:ea typeface="+mn-lt"/>
                <a:cs typeface="+mn-lt"/>
              </a:rPr>
              <a:t> par les CISC.</a:t>
            </a:r>
            <a:endParaRPr lang="en-US">
              <a:latin typeface="Calibri"/>
              <a:ea typeface="+mn-lt"/>
              <a:cs typeface="+mn-lt"/>
            </a:endParaRPr>
          </a:p>
          <a:p>
            <a:pPr marL="0" indent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None/>
            </a:pPr>
            <a:endParaRPr lang="en-US" sz="180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0728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6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5D5FAC-187A-4224-898F-839D651D3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err="1">
                <a:solidFill>
                  <a:schemeClr val="bg1"/>
                </a:solidFill>
              </a:rPr>
              <a:t>Tâche</a:t>
            </a:r>
            <a:endParaRPr lang="en-GB" b="1" noProof="0" err="1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089CB6-7227-AC50-16BC-6DB058D2E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52369" cy="43513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Vous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êtes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membre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d’une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équipe de liaison qui fait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partie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d’un peloton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d’engagement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 Vous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effectuez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une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patrouille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dans la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ville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Melleri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 La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patrouille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été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ordonnée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par le Commandant de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bataillon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d’infanterie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après que des hommes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armés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non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identifiés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ont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mené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une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violente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attaque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contre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le village il y a deux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jours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à la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tombée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de la nuit.</a:t>
            </a:r>
            <a:endParaRPr lang="fr-FR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Lorsque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patrouille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arrive à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Melleri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, tout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est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calme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 Alors que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poursuivez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patrouille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vers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les abords du village,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entendez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des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pleurs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 En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dirigeant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vers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la source du bruit,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rencontrez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un homme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accroupi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sous un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arbre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et un enfant. L’homme et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l’enfant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sont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visiblement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blessés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.</a:t>
            </a:r>
          </a:p>
          <a:p>
            <a:pPr marL="0" indent="0">
              <a:buNone/>
            </a:pP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Quelles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mesures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prendriez-vous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pour aider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l’homme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et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l’enfant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? À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quelles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conséquences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(positives et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négatives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)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pouvez-vous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attendre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? Comment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pourriez-vous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atténuer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les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conséquences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bg1"/>
                </a:solidFill>
                <a:ea typeface="+mn-lt"/>
                <a:cs typeface="+mn-lt"/>
              </a:rPr>
              <a:t>négatives</a:t>
            </a:r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474446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BD5FAD-F47C-4DB1-AECC-6D80142B5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>
                <a:ea typeface="+mj-lt"/>
                <a:cs typeface="+mj-lt"/>
              </a:rPr>
              <a:t>Action </a:t>
            </a:r>
            <a:r>
              <a:rPr lang="en-GB">
                <a:ea typeface="+mj-lt"/>
                <a:cs typeface="+mj-lt"/>
              </a:rPr>
              <a:t>à </a:t>
            </a:r>
            <a:r>
              <a:rPr lang="en-GB" err="1">
                <a:ea typeface="+mj-lt"/>
                <a:cs typeface="+mj-lt"/>
              </a:rPr>
              <a:t>entreprendre</a:t>
            </a:r>
            <a:r>
              <a:rPr lang="en-GB">
                <a:ea typeface="+mj-lt"/>
                <a:cs typeface="+mj-lt"/>
              </a:rPr>
              <a:t> </a:t>
            </a:r>
            <a:endParaRPr lang="fr-FR"/>
          </a:p>
        </p:txBody>
      </p:sp>
      <p:pic>
        <p:nvPicPr>
          <p:cNvPr id="5" name="Image 4" descr="Une image contenant texte, capture d’écran, Police, caméra&#10;&#10;Le contenu généré par l’IA peut être incorrect.">
            <a:extLst>
              <a:ext uri="{FF2B5EF4-FFF2-40B4-BE49-F238E27FC236}">
                <a16:creationId xmlns:a16="http://schemas.microsoft.com/office/drawing/2014/main" id="{57F2B595-0DEB-8BB7-E41C-29363A544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180" y="1423987"/>
            <a:ext cx="6508750" cy="521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479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63C265-0F28-4EAE-89AE-83A71FAA0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err="1"/>
              <a:t>Scénario</a:t>
            </a:r>
            <a:endParaRPr lang="en-GB" noProof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201F62-71CA-D512-9225-C195A77C00F2}"/>
              </a:ext>
            </a:extLst>
          </p:cNvPr>
          <p:cNvSpPr txBox="1"/>
          <p:nvPr/>
        </p:nvSpPr>
        <p:spPr>
          <a:xfrm>
            <a:off x="1752600" y="5942568"/>
            <a:ext cx="93726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Titre de journal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L’ONU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apporte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son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soutien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aux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rebelles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CISC</a:t>
            </a:r>
            <a:endParaRPr lang="fr-FR" b="1" dirty="0">
              <a:ea typeface="+mn-lt"/>
              <a:cs typeface="+mn-lt"/>
            </a:endParaRPr>
          </a:p>
        </p:txBody>
      </p:sp>
      <p:pic>
        <p:nvPicPr>
          <p:cNvPr id="6" name="Espace réservé du contenu 5" descr="Une image contenant texte, Police, carte de visite, Impression&#10;&#10;Le contenu généré par l’IA peut être incorrect.">
            <a:extLst>
              <a:ext uri="{FF2B5EF4-FFF2-40B4-BE49-F238E27FC236}">
                <a16:creationId xmlns:a16="http://schemas.microsoft.com/office/drawing/2014/main" id="{9E3191F1-3382-DE97-4FB3-B15876BB65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9101" y="1719791"/>
            <a:ext cx="5391130" cy="392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294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3B476E85AC8342866B6524D17E8A86" ma:contentTypeVersion="15" ma:contentTypeDescription="Create a new document." ma:contentTypeScope="" ma:versionID="6f4255f04ee179430cc104f91b0200fd">
  <xsd:schema xmlns:xsd="http://www.w3.org/2001/XMLSchema" xmlns:xs="http://www.w3.org/2001/XMLSchema" xmlns:p="http://schemas.microsoft.com/office/2006/metadata/properties" xmlns:ns2="2a1b13b6-5cb9-4595-b3a5-ce37c490501b" xmlns:ns3="1182e6f1-0aed-4d70-b952-9ad3a2aa56b1" targetNamespace="http://schemas.microsoft.com/office/2006/metadata/properties" ma:root="true" ma:fieldsID="6d9e584548addd11aa168e3962c0e029" ns2:_="" ns3:_="">
    <xsd:import namespace="2a1b13b6-5cb9-4595-b3a5-ce37c490501b"/>
    <xsd:import namespace="1182e6f1-0aed-4d70-b952-9ad3a2aa5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odifi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1b13b6-5cb9-4595-b3a5-ce37c49050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odifiedby" ma:index="21" nillable="true" ma:displayName="Modified by" ma:format="Dropdown" ma:list="UserInfo" ma:SharePointGroup="0" ma:internalName="Modifi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2e6f1-0aed-4d70-b952-9ad3a2aa56b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3755600-0716-459b-b585-a330963190da}" ma:internalName="TaxCatchAll" ma:showField="CatchAllData" ma:web="1182e6f1-0aed-4d70-b952-9ad3a2aa5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82e6f1-0aed-4d70-b952-9ad3a2aa56b1" xsi:nil="true"/>
    <lcf76f155ced4ddcb4097134ff3c332f xmlns="2a1b13b6-5cb9-4595-b3a5-ce37c490501b">
      <Terms xmlns="http://schemas.microsoft.com/office/infopath/2007/PartnerControls"/>
    </lcf76f155ced4ddcb4097134ff3c332f>
    <Modifiedby xmlns="2a1b13b6-5cb9-4595-b3a5-ce37c490501b">
      <UserInfo>
        <DisplayName/>
        <AccountId xsi:nil="true"/>
        <AccountType/>
      </UserInfo>
    </Modifiedby>
  </documentManagement>
</p:properties>
</file>

<file path=customXml/itemProps1.xml><?xml version="1.0" encoding="utf-8"?>
<ds:datastoreItem xmlns:ds="http://schemas.openxmlformats.org/officeDocument/2006/customXml" ds:itemID="{F70C3D26-DD1C-49DB-BD02-4FC1F79A0DD3}">
  <ds:schemaRefs>
    <ds:schemaRef ds:uri="1182e6f1-0aed-4d70-b952-9ad3a2aa56b1"/>
    <ds:schemaRef ds:uri="2a1b13b6-5cb9-4595-b3a5-ce37c490501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D28E20D-91AE-4DEE-8229-0E7A2A8441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3A1C78-8704-4C99-AE17-3F71B89E9942}">
  <ds:schemaRefs>
    <ds:schemaRef ds:uri="1182e6f1-0aed-4d70-b952-9ad3a2aa56b1"/>
    <ds:schemaRef ds:uri="2a1b13b6-5cb9-4595-b3a5-ce37c490501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Grand écran</PresentationFormat>
  <Slides>12</Slides>
  <Notes>12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ÉTUDE DE CAS N° 5:   FACILITER LA FOURNITURE D’UN SOUTIEN EFFICACE AUX PERSONNES VICTIMES OU RESCAPÉES DE CONFLITS</vt:lpstr>
      <vt:lpstr>Présentation PowerPoint</vt:lpstr>
      <vt:lpstr>Présentation PowerPoint</vt:lpstr>
      <vt:lpstr>Présentation PowerPoint</vt:lpstr>
      <vt:lpstr>Cadre</vt:lpstr>
      <vt:lpstr>Cadre (ctd)</vt:lpstr>
      <vt:lpstr>Tâche</vt:lpstr>
      <vt:lpstr>Action à entreprendre </vt:lpstr>
      <vt:lpstr>Scénario</vt:lpstr>
      <vt:lpstr>Scénario</vt:lpstr>
      <vt:lpstr>Présentation PowerPoint</vt:lpstr>
      <vt:lpstr>Rappel!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Josselin Bourges</dc:creator>
  <cp:revision>22</cp:revision>
  <dcterms:created xsi:type="dcterms:W3CDTF">2025-08-13T15:01:57Z</dcterms:created>
  <dcterms:modified xsi:type="dcterms:W3CDTF">2025-08-29T14:19:59Z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0x010100C03B476E85AC8342866B6524D17E8A86</vt:lpwstr>
  </property>
  <property fmtid="{D5CDD505-2E9C-101B-9397-08002B2CF9AE}" pid="3" name="MediaServiceImageTags">
    <vt:lpwstr/>
  </property>
</Properties>
</file>